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89" r:id="rId5"/>
    <p:sldId id="260" r:id="rId6"/>
    <p:sldId id="261" r:id="rId7"/>
    <p:sldId id="291" r:id="rId8"/>
    <p:sldId id="262" r:id="rId9"/>
    <p:sldId id="264" r:id="rId10"/>
    <p:sldId id="263" r:id="rId11"/>
    <p:sldId id="265" r:id="rId12"/>
    <p:sldId id="267" r:id="rId13"/>
    <p:sldId id="266" r:id="rId14"/>
    <p:sldId id="268" r:id="rId15"/>
    <p:sldId id="269" r:id="rId16"/>
    <p:sldId id="271" r:id="rId17"/>
    <p:sldId id="28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32D7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5"/>
    <p:restoredTop sz="91361"/>
  </p:normalViewPr>
  <p:slideViewPr>
    <p:cSldViewPr snapToGrid="0" snapToObjects="1">
      <p:cViewPr varScale="1">
        <p:scale>
          <a:sx n="112" d="100"/>
          <a:sy n="112" d="100"/>
        </p:scale>
        <p:origin x="25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6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35.emf"/><Relationship Id="rId3" Type="http://schemas.openxmlformats.org/officeDocument/2006/relationships/image" Target="../media/image37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74.bin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36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35.emf"/><Relationship Id="rId18" Type="http://schemas.openxmlformats.org/officeDocument/2006/relationships/oleObject" Target="../embeddings/oleObject83.bin"/><Relationship Id="rId3" Type="http://schemas.openxmlformats.org/officeDocument/2006/relationships/image" Target="../media/image3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41.emf"/><Relationship Id="rId2" Type="http://schemas.openxmlformats.org/officeDocument/2006/relationships/oleObject" Target="../embeddings/oleObject75.bin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36.emf"/><Relationship Id="rId5" Type="http://schemas.openxmlformats.org/officeDocument/2006/relationships/image" Target="../media/image38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8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50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48.emf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93.bin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53.png"/><Relationship Id="rId5" Type="http://schemas.openxmlformats.org/officeDocument/2006/relationships/image" Target="../media/image45.emf"/><Relationship Id="rId15" Type="http://schemas.openxmlformats.org/officeDocument/2006/relationships/image" Target="../media/image49.e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9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100.bin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106.bin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10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10.emf"/><Relationship Id="rId3" Type="http://schemas.openxmlformats.org/officeDocument/2006/relationships/image" Target="../media/image2.emf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4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7.emf"/><Relationship Id="rId25" Type="http://schemas.openxmlformats.org/officeDocument/2006/relationships/oleObject" Target="../embeddings/oleObject17.bin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3.emf"/><Relationship Id="rId15" Type="http://schemas.openxmlformats.org/officeDocument/2006/relationships/image" Target="../media/image6.emf"/><Relationship Id="rId23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8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11.emf"/><Relationship Id="rId21" Type="http://schemas.openxmlformats.org/officeDocument/2006/relationships/image" Target="../media/image19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.emf"/><Relationship Id="rId25" Type="http://schemas.openxmlformats.org/officeDocument/2006/relationships/image" Target="../media/image21.e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0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2.emf"/><Relationship Id="rId21" Type="http://schemas.openxmlformats.org/officeDocument/2006/relationships/image" Target="../media/image22.emf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3.bin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.emf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45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30.e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31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33.e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34.emf"/><Relationship Id="rId3" Type="http://schemas.openxmlformats.org/officeDocument/2006/relationships/image" Target="../media/image31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33.e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012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General announcements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5060"/>
            <a:ext cx="9144000" cy="438005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Check out lab covers outside the classroom door for amusement, inspiration, etc.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is a short unit! Next test is next Thursday, 9/14 for the B folks and Friday, 9/15 for the C folks </a:t>
            </a:r>
          </a:p>
          <a:p>
            <a:pPr lvl="1"/>
            <a:r>
              <a:rPr lang="en-US" sz="2000" dirty="0">
                <a:latin typeface="+mj-lt"/>
              </a:rPr>
              <a:t>It will cover:</a:t>
            </a:r>
          </a:p>
          <a:p>
            <a:pPr lvl="1"/>
            <a:r>
              <a:rPr lang="en-US" sz="2000" dirty="0">
                <a:latin typeface="+mj-lt"/>
              </a:rPr>
              <a:t>         Vectors vs scalars        Graphical and mathematical vector manipulation</a:t>
            </a:r>
          </a:p>
          <a:p>
            <a:pPr lvl="1"/>
            <a:r>
              <a:rPr lang="en-US" sz="2000" dirty="0">
                <a:latin typeface="+mj-lt"/>
              </a:rPr>
              <a:t>          2D kinematics (i.e. projectile motion!)</a:t>
            </a:r>
          </a:p>
          <a:p>
            <a:r>
              <a:rPr lang="en-US" sz="2000" dirty="0">
                <a:latin typeface="+mj-lt"/>
              </a:rPr>
              <a:t>2 labs this unit:</a:t>
            </a:r>
          </a:p>
          <a:p>
            <a:pPr lvl="1"/>
            <a:r>
              <a:rPr lang="en-US" sz="2000" dirty="0">
                <a:latin typeface="+mj-lt"/>
              </a:rPr>
              <a:t>Tilted Table lab: we collected data yesterday—</a:t>
            </a:r>
          </a:p>
          <a:p>
            <a:pPr lvl="1"/>
            <a:r>
              <a:rPr lang="en-US" sz="2000" dirty="0">
                <a:latin typeface="+mj-lt"/>
              </a:rPr>
              <a:t>To Catch a Ball lab: “run and shoot” </a:t>
            </a:r>
            <a:r>
              <a:rPr lang="mr-IN" sz="2000" dirty="0">
                <a:latin typeface="+mj-lt"/>
              </a:rPr>
              <a:t>–</a:t>
            </a:r>
            <a:r>
              <a:rPr lang="en-US" sz="2000" dirty="0">
                <a:latin typeface="+mj-lt"/>
              </a:rPr>
              <a:t> you predict, and we do in class. No formal write up.  This will be done this Friday.</a:t>
            </a:r>
          </a:p>
        </p:txBody>
      </p:sp>
    </p:spTree>
    <p:extLst>
      <p:ext uri="{BB962C8B-B14F-4D97-AF65-F5344CB8AC3E}">
        <p14:creationId xmlns:p14="http://schemas.microsoft.com/office/powerpoint/2010/main" val="118100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</a:t>
            </a:r>
            <a:r>
              <a:rPr lang="en-US" sz="2400" dirty="0">
                <a:latin typeface="+mj-lt"/>
              </a:rPr>
              <a:t> do we go from polar to unit vector notation?</a:t>
            </a:r>
          </a:p>
          <a:p>
            <a:pPr lvl="1"/>
            <a:r>
              <a:rPr lang="en-US" sz="2000" dirty="0">
                <a:latin typeface="+mj-lt"/>
              </a:rPr>
              <a:t>Example 2: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99967"/>
              </p:ext>
            </p:extLst>
          </p:nvPr>
        </p:nvGraphicFramePr>
        <p:xfrm>
          <a:off x="2075579" y="2641600"/>
          <a:ext cx="2553572" cy="31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300" imgH="203200" progId="Equation.DSMT4">
                  <p:embed/>
                </p:oleObj>
              </mc:Choice>
              <mc:Fallback>
                <p:oleObj name="Equation" r:id="rId2" imgW="1638300" imgH="203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5579" y="2641600"/>
                        <a:ext cx="2553572" cy="315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6471020" y="2445116"/>
            <a:ext cx="1617720" cy="217984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80172" y="2530800"/>
            <a:ext cx="0" cy="25739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55702" y="4604400"/>
            <a:ext cx="271105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859231" y="3988203"/>
          <a:ext cx="767953" cy="2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6100" imgH="203200" progId="Equation.DSMT4">
                  <p:embed/>
                </p:oleObj>
              </mc:Choice>
              <mc:Fallback>
                <p:oleObj name="Equation" r:id="rId4" imgW="546100" imgH="203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9231" y="3988203"/>
                        <a:ext cx="767953" cy="2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7957457" y="4406455"/>
            <a:ext cx="285750" cy="190869"/>
          </a:xfrm>
          <a:custGeom>
            <a:avLst/>
            <a:gdLst>
              <a:gd name="connsiteX0" fmla="*/ 381000 w 381000"/>
              <a:gd name="connsiteY0" fmla="*/ 254492 h 254492"/>
              <a:gd name="connsiteX1" fmla="*/ 304800 w 381000"/>
              <a:gd name="connsiteY1" fmla="*/ 89392 h 254492"/>
              <a:gd name="connsiteX2" fmla="*/ 152400 w 381000"/>
              <a:gd name="connsiteY2" fmla="*/ 492 h 254492"/>
              <a:gd name="connsiteX3" fmla="*/ 0 w 381000"/>
              <a:gd name="connsiteY3" fmla="*/ 51292 h 2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54492">
                <a:moveTo>
                  <a:pt x="381000" y="254492"/>
                </a:moveTo>
                <a:cubicBezTo>
                  <a:pt x="361950" y="193108"/>
                  <a:pt x="342900" y="131725"/>
                  <a:pt x="304800" y="89392"/>
                </a:cubicBezTo>
                <a:cubicBezTo>
                  <a:pt x="266700" y="47059"/>
                  <a:pt x="203200" y="6842"/>
                  <a:pt x="152400" y="492"/>
                </a:cubicBezTo>
                <a:cubicBezTo>
                  <a:pt x="101600" y="-5858"/>
                  <a:pt x="0" y="51292"/>
                  <a:pt x="0" y="51292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238321" y="2985814"/>
          <a:ext cx="588169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279400" progId="Equation.DSMT4">
                  <p:embed/>
                </p:oleObj>
              </mc:Choice>
              <mc:Fallback>
                <p:oleObj name="Equation" r:id="rId6" imgW="419100" imgH="279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8321" y="2985814"/>
                        <a:ext cx="588169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3333084"/>
            <a:ext cx="5698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This is a little bit trickier because you are no longer looking at a first-quadrant triangle.  There are two ways to do this.  </a:t>
            </a:r>
            <a:r>
              <a:rPr lang="en-US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The easiest is to create a triangle that IS a right triangle 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(see sketch), determine its sides, then add whatever signs and unit vectors are needed to characterize the vector.  Remember, what you are doing with unit vector notation is creating mini-vectors, one in the x-direction, one in the y-direction, and adding them.</a:t>
            </a:r>
          </a:p>
        </p:txBody>
      </p:sp>
    </p:spTree>
    <p:extLst>
      <p:ext uri="{BB962C8B-B14F-4D97-AF65-F5344CB8AC3E}">
        <p14:creationId xmlns:p14="http://schemas.microsoft.com/office/powerpoint/2010/main" val="17932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723988" y="4532434"/>
            <a:ext cx="1609153" cy="39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723988" y="2543757"/>
            <a:ext cx="0" cy="19800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61485" y="4693176"/>
          <a:ext cx="659606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241300" progId="Equation.DSMT4">
                  <p:embed/>
                </p:oleObj>
              </mc:Choice>
              <mc:Fallback>
                <p:oleObj name="Equation" r:id="rId2" imgW="469900" imgH="2413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1485" y="4693176"/>
                        <a:ext cx="659606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80385" y="3329180"/>
          <a:ext cx="659606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900" imgH="279400" progId="Equation.DSMT4">
                  <p:embed/>
                </p:oleObj>
              </mc:Choice>
              <mc:Fallback>
                <p:oleObj name="Equation" r:id="rId4" imgW="469900" imgH="279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0385" y="3329180"/>
                        <a:ext cx="659606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5723988" y="2371637"/>
            <a:ext cx="1617720" cy="217984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3140" y="2457321"/>
            <a:ext cx="0" cy="25739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08670" y="4530921"/>
            <a:ext cx="271105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12199" y="3914724"/>
          <a:ext cx="767953" cy="2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6100" imgH="203200" progId="Equation.DSMT4">
                  <p:embed/>
                </p:oleObj>
              </mc:Choice>
              <mc:Fallback>
                <p:oleObj name="Equation" r:id="rId6" imgW="546100" imgH="203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199" y="3914724"/>
                        <a:ext cx="767953" cy="2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7210425" y="4332976"/>
            <a:ext cx="285750" cy="190869"/>
          </a:xfrm>
          <a:custGeom>
            <a:avLst/>
            <a:gdLst>
              <a:gd name="connsiteX0" fmla="*/ 381000 w 381000"/>
              <a:gd name="connsiteY0" fmla="*/ 254492 h 254492"/>
              <a:gd name="connsiteX1" fmla="*/ 304800 w 381000"/>
              <a:gd name="connsiteY1" fmla="*/ 89392 h 254492"/>
              <a:gd name="connsiteX2" fmla="*/ 152400 w 381000"/>
              <a:gd name="connsiteY2" fmla="*/ 492 h 254492"/>
              <a:gd name="connsiteX3" fmla="*/ 0 w 381000"/>
              <a:gd name="connsiteY3" fmla="*/ 51292 h 2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54492">
                <a:moveTo>
                  <a:pt x="381000" y="254492"/>
                </a:moveTo>
                <a:cubicBezTo>
                  <a:pt x="361950" y="193108"/>
                  <a:pt x="342900" y="131725"/>
                  <a:pt x="304800" y="89392"/>
                </a:cubicBezTo>
                <a:cubicBezTo>
                  <a:pt x="266700" y="47059"/>
                  <a:pt x="203200" y="6842"/>
                  <a:pt x="152400" y="492"/>
                </a:cubicBezTo>
                <a:cubicBezTo>
                  <a:pt x="101600" y="-5858"/>
                  <a:pt x="0" y="51292"/>
                  <a:pt x="0" y="51292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390085" y="4135701"/>
          <a:ext cx="67865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600" imgH="228600" progId="Equation.DSMT4">
                  <p:embed/>
                </p:oleObj>
              </mc:Choice>
              <mc:Fallback>
                <p:oleObj name="Equation" r:id="rId8" imgW="48260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0085" y="4135701"/>
                        <a:ext cx="678656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7010400" y="4295245"/>
            <a:ext cx="123825" cy="238125"/>
          </a:xfrm>
          <a:custGeom>
            <a:avLst/>
            <a:gdLst>
              <a:gd name="connsiteX0" fmla="*/ 165100 w 165100"/>
              <a:gd name="connsiteY0" fmla="*/ 0 h 317500"/>
              <a:gd name="connsiteX1" fmla="*/ 50800 w 165100"/>
              <a:gd name="connsiteY1" fmla="*/ 139700 h 317500"/>
              <a:gd name="connsiteX2" fmla="*/ 0 w 1651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17500">
                <a:moveTo>
                  <a:pt x="165100" y="0"/>
                </a:moveTo>
                <a:cubicBezTo>
                  <a:pt x="121708" y="43391"/>
                  <a:pt x="78317" y="86783"/>
                  <a:pt x="50800" y="139700"/>
                </a:cubicBezTo>
                <a:cubicBezTo>
                  <a:pt x="23283" y="192617"/>
                  <a:pt x="8467" y="292100"/>
                  <a:pt x="0" y="3175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491289" y="2912335"/>
          <a:ext cx="588169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100" imgH="279400" progId="Equation.DSMT4">
                  <p:embed/>
                </p:oleObj>
              </mc:Choice>
              <mc:Fallback>
                <p:oleObj name="Equation" r:id="rId10" imgW="419100" imgH="279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91289" y="2912335"/>
                        <a:ext cx="588169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71859"/>
              </p:ext>
            </p:extLst>
          </p:nvPr>
        </p:nvGraphicFramePr>
        <p:xfrm>
          <a:off x="1154732" y="2070101"/>
          <a:ext cx="2441301" cy="30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300" imgH="203200" progId="Equation.DSMT4">
                  <p:embed/>
                </p:oleObj>
              </mc:Choice>
              <mc:Fallback>
                <p:oleObj name="Equation" r:id="rId12" imgW="1638300" imgH="203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54732" y="2070101"/>
                        <a:ext cx="2441301" cy="30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89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723988" y="4532434"/>
            <a:ext cx="1609153" cy="39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723988" y="2543757"/>
            <a:ext cx="0" cy="19800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61485" y="4693176"/>
          <a:ext cx="659606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241300" progId="Equation.DSMT4">
                  <p:embed/>
                </p:oleObj>
              </mc:Choice>
              <mc:Fallback>
                <p:oleObj name="Equation" r:id="rId2" imgW="469900" imgH="2413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1485" y="4693176"/>
                        <a:ext cx="659606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80385" y="3329180"/>
          <a:ext cx="659606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900" imgH="279400" progId="Equation.DSMT4">
                  <p:embed/>
                </p:oleObj>
              </mc:Choice>
              <mc:Fallback>
                <p:oleObj name="Equation" r:id="rId4" imgW="469900" imgH="279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0385" y="3329180"/>
                        <a:ext cx="659606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5723988" y="2371637"/>
            <a:ext cx="1617720" cy="217984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3140" y="2457321"/>
            <a:ext cx="0" cy="25739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08670" y="4530921"/>
            <a:ext cx="271105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12199" y="3914724"/>
          <a:ext cx="767953" cy="2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6100" imgH="203200" progId="Equation.DSMT4">
                  <p:embed/>
                </p:oleObj>
              </mc:Choice>
              <mc:Fallback>
                <p:oleObj name="Equation" r:id="rId6" imgW="546100" imgH="203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199" y="3914724"/>
                        <a:ext cx="767953" cy="2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7210425" y="4332976"/>
            <a:ext cx="285750" cy="190869"/>
          </a:xfrm>
          <a:custGeom>
            <a:avLst/>
            <a:gdLst>
              <a:gd name="connsiteX0" fmla="*/ 381000 w 381000"/>
              <a:gd name="connsiteY0" fmla="*/ 254492 h 254492"/>
              <a:gd name="connsiteX1" fmla="*/ 304800 w 381000"/>
              <a:gd name="connsiteY1" fmla="*/ 89392 h 254492"/>
              <a:gd name="connsiteX2" fmla="*/ 152400 w 381000"/>
              <a:gd name="connsiteY2" fmla="*/ 492 h 254492"/>
              <a:gd name="connsiteX3" fmla="*/ 0 w 381000"/>
              <a:gd name="connsiteY3" fmla="*/ 51292 h 2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54492">
                <a:moveTo>
                  <a:pt x="381000" y="254492"/>
                </a:moveTo>
                <a:cubicBezTo>
                  <a:pt x="361950" y="193108"/>
                  <a:pt x="342900" y="131725"/>
                  <a:pt x="304800" y="89392"/>
                </a:cubicBezTo>
                <a:cubicBezTo>
                  <a:pt x="266700" y="47059"/>
                  <a:pt x="203200" y="6842"/>
                  <a:pt x="152400" y="492"/>
                </a:cubicBezTo>
                <a:cubicBezTo>
                  <a:pt x="101600" y="-5858"/>
                  <a:pt x="0" y="51292"/>
                  <a:pt x="0" y="51292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390085" y="4135701"/>
          <a:ext cx="67865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600" imgH="228600" progId="Equation.DSMT4">
                  <p:embed/>
                </p:oleObj>
              </mc:Choice>
              <mc:Fallback>
                <p:oleObj name="Equation" r:id="rId8" imgW="48260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0085" y="4135701"/>
                        <a:ext cx="678656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7010400" y="4295245"/>
            <a:ext cx="123825" cy="238125"/>
          </a:xfrm>
          <a:custGeom>
            <a:avLst/>
            <a:gdLst>
              <a:gd name="connsiteX0" fmla="*/ 165100 w 165100"/>
              <a:gd name="connsiteY0" fmla="*/ 0 h 317500"/>
              <a:gd name="connsiteX1" fmla="*/ 50800 w 165100"/>
              <a:gd name="connsiteY1" fmla="*/ 139700 h 317500"/>
              <a:gd name="connsiteX2" fmla="*/ 0 w 1651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17500">
                <a:moveTo>
                  <a:pt x="165100" y="0"/>
                </a:moveTo>
                <a:cubicBezTo>
                  <a:pt x="121708" y="43391"/>
                  <a:pt x="78317" y="86783"/>
                  <a:pt x="50800" y="139700"/>
                </a:cubicBezTo>
                <a:cubicBezTo>
                  <a:pt x="23283" y="192617"/>
                  <a:pt x="8467" y="292100"/>
                  <a:pt x="0" y="3175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491289" y="2912335"/>
          <a:ext cx="588169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100" imgH="279400" progId="Equation.DSMT4">
                  <p:embed/>
                </p:oleObj>
              </mc:Choice>
              <mc:Fallback>
                <p:oleObj name="Equation" r:id="rId10" imgW="419100" imgH="279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91289" y="2912335"/>
                        <a:ext cx="588169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906934"/>
              </p:ext>
            </p:extLst>
          </p:nvPr>
        </p:nvGraphicFramePr>
        <p:xfrm>
          <a:off x="882629" y="1367905"/>
          <a:ext cx="2432072" cy="30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300" imgH="203200" progId="Equation.DSMT4">
                  <p:embed/>
                </p:oleObj>
              </mc:Choice>
              <mc:Fallback>
                <p:oleObj name="Equation" r:id="rId12" imgW="1638300" imgH="203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2629" y="1367905"/>
                        <a:ext cx="2432072" cy="300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4891" y="1947803"/>
            <a:ext cx="3777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In</a:t>
            </a:r>
            <a:r>
              <a:rPr lang="en-US" sz="2000" dirty="0">
                <a:latin typeface="Times New Roman"/>
                <a:cs typeface="Times New Roman"/>
              </a:rPr>
              <a:t> looking at the sketch, you can either use the magnitudes, which are always positive, and manually put in the signs for the unit vectors, yielding: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35362"/>
              </p:ext>
            </p:extLst>
          </p:nvPr>
        </p:nvGraphicFramePr>
        <p:xfrm>
          <a:off x="1752600" y="3681568"/>
          <a:ext cx="2194823" cy="87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500" imgH="584200" progId="Equation.DSMT4">
                  <p:embed/>
                </p:oleObj>
              </mc:Choice>
              <mc:Fallback>
                <p:oleObj name="Equation" r:id="rId14" imgW="1460500" imgH="584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52600" y="3681568"/>
                        <a:ext cx="2194823" cy="87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4891" y="4657669"/>
            <a:ext cx="475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OR write it in terms of components, which carry along the signs with them, yielding: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406568"/>
              </p:ext>
            </p:extLst>
          </p:nvPr>
        </p:nvGraphicFramePr>
        <p:xfrm>
          <a:off x="2187037" y="5563548"/>
          <a:ext cx="1935020" cy="73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95400" imgH="495300" progId="Equation.DSMT4">
                  <p:embed/>
                </p:oleObj>
              </mc:Choice>
              <mc:Fallback>
                <p:oleObj name="Equation" r:id="rId16" imgW="1295400" imgH="4953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7037" y="5563548"/>
                        <a:ext cx="1935020" cy="73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17459" y="5642766"/>
            <a:ext cx="3836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You get the same result either way.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925312" y="4700465"/>
          <a:ext cx="1301353" cy="7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100" imgH="558800" progId="Equation.DSMT4">
                  <p:embed/>
                </p:oleObj>
              </mc:Choice>
              <mc:Fallback>
                <p:oleObj name="Equation" r:id="rId18" imgW="927100" imgH="5588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25312" y="4700465"/>
                        <a:ext cx="1301353" cy="78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289010" y="2495383"/>
          <a:ext cx="1265634" cy="7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01700" imgH="558800" progId="Equation.DSMT4">
                  <p:embed/>
                </p:oleObj>
              </mc:Choice>
              <mc:Fallback>
                <p:oleObj name="Equation" r:id="rId20" imgW="901700" imgH="5588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89010" y="2495383"/>
                        <a:ext cx="1265634" cy="78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7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do we go from unit vector to polar notation?</a:t>
            </a:r>
          </a:p>
          <a:p>
            <a:pPr lvl="1"/>
            <a:r>
              <a:rPr lang="en-US" sz="2000" dirty="0">
                <a:latin typeface="+mj-lt"/>
              </a:rPr>
              <a:t>Example 1: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97956" y="2940973"/>
            <a:ext cx="1395079" cy="183275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7956" y="2689861"/>
            <a:ext cx="0" cy="25679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27802" y="4758585"/>
            <a:ext cx="27046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029245" y="4503997"/>
            <a:ext cx="115571" cy="231143"/>
          </a:xfrm>
          <a:custGeom>
            <a:avLst/>
            <a:gdLst>
              <a:gd name="connsiteX0" fmla="*/ 101600 w 101600"/>
              <a:gd name="connsiteY0" fmla="*/ 203200 h 203200"/>
              <a:gd name="connsiteX1" fmla="*/ 76200 w 101600"/>
              <a:gd name="connsiteY1" fmla="*/ 101600 h 203200"/>
              <a:gd name="connsiteX2" fmla="*/ 0 w 1016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03200">
                <a:moveTo>
                  <a:pt x="101600" y="203200"/>
                </a:moveTo>
                <a:cubicBezTo>
                  <a:pt x="97366" y="169333"/>
                  <a:pt x="93133" y="135467"/>
                  <a:pt x="76200" y="101600"/>
                </a:cubicBezTo>
                <a:cubicBezTo>
                  <a:pt x="59267" y="67733"/>
                  <a:pt x="29633" y="33866"/>
                  <a:pt x="0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55107" y="4754653"/>
            <a:ext cx="1296077" cy="393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51183" y="3095625"/>
            <a:ext cx="0" cy="168109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216253" y="4788694"/>
          <a:ext cx="6762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600" imgH="241300" progId="Equation.DSMT4">
                  <p:embed/>
                </p:oleObj>
              </mc:Choice>
              <mc:Fallback>
                <p:oleObj name="Equation" r:id="rId2" imgW="482600" imgH="2413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6253" y="4788694"/>
                        <a:ext cx="67627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284244" y="3412331"/>
          <a:ext cx="945356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79400" progId="Equation.DSMT4">
                  <p:embed/>
                </p:oleObj>
              </mc:Choice>
              <mc:Fallback>
                <p:oleObj name="Equation" r:id="rId4" imgW="673100" imgH="279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4244" y="3412331"/>
                        <a:ext cx="945356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144815" y="4449227"/>
          <a:ext cx="481013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900" imgH="177800" progId="Equation.DSMT4">
                  <p:embed/>
                </p:oleObj>
              </mc:Choice>
              <mc:Fallback>
                <p:oleObj name="Equation" r:id="rId6" imgW="342900" imgH="177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4815" y="4449227"/>
                        <a:ext cx="481013" cy="248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95988" y="3412331"/>
          <a:ext cx="56792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400" imgH="279400" progId="Equation.DSMT4">
                  <p:embed/>
                </p:oleObj>
              </mc:Choice>
              <mc:Fallback>
                <p:oleObj name="Equation" r:id="rId8" imgW="4064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5988" y="3412331"/>
                        <a:ext cx="56792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24093" y="2627200"/>
                <a:ext cx="2370040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i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+3.46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 to polar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093" y="2627200"/>
                <a:ext cx="2370040" cy="310598"/>
              </a:xfrm>
              <a:prstGeom prst="rect">
                <a:avLst/>
              </a:prstGeom>
              <a:blipFill>
                <a:blip r:embed="rId11"/>
                <a:stretch>
                  <a:fillRect l="-3209" t="-12000" r="-534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93728" y="3465255"/>
            <a:ext cx="4888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In looking at the sketch and noting that you can get the magnitude using the Pythagorean relationship and the angle using the </a:t>
            </a:r>
            <a:r>
              <a:rPr lang="en-US" sz="2000" i="1" dirty="0">
                <a:latin typeface="Times New Roman"/>
                <a:cs typeface="Times New Roman"/>
              </a:rPr>
              <a:t>tangent function</a:t>
            </a:r>
            <a:r>
              <a:rPr lang="en-US" sz="2000" dirty="0">
                <a:latin typeface="Times New Roman"/>
                <a:cs typeface="Times New Roman"/>
              </a:rPr>
              <a:t>, we can write:</a:t>
            </a:r>
          </a:p>
        </p:txBody>
      </p:sp>
    </p:spTree>
    <p:extLst>
      <p:ext uri="{BB962C8B-B14F-4D97-AF65-F5344CB8AC3E}">
        <p14:creationId xmlns:p14="http://schemas.microsoft.com/office/powerpoint/2010/main" val="16378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do we go from unit vector to polar notation?</a:t>
            </a:r>
          </a:p>
          <a:p>
            <a:pPr lvl="1"/>
            <a:r>
              <a:rPr lang="en-US" sz="2000" dirty="0">
                <a:latin typeface="+mj-lt"/>
              </a:rPr>
              <a:t>Example 1: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97956" y="2940973"/>
            <a:ext cx="1395079" cy="183275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7956" y="2689861"/>
            <a:ext cx="0" cy="25679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27802" y="4758585"/>
            <a:ext cx="27046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029245" y="4503997"/>
            <a:ext cx="115571" cy="231143"/>
          </a:xfrm>
          <a:custGeom>
            <a:avLst/>
            <a:gdLst>
              <a:gd name="connsiteX0" fmla="*/ 101600 w 101600"/>
              <a:gd name="connsiteY0" fmla="*/ 203200 h 203200"/>
              <a:gd name="connsiteX1" fmla="*/ 76200 w 101600"/>
              <a:gd name="connsiteY1" fmla="*/ 101600 h 203200"/>
              <a:gd name="connsiteX2" fmla="*/ 0 w 1016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03200">
                <a:moveTo>
                  <a:pt x="101600" y="203200"/>
                </a:moveTo>
                <a:cubicBezTo>
                  <a:pt x="97366" y="169333"/>
                  <a:pt x="93133" y="135467"/>
                  <a:pt x="76200" y="101600"/>
                </a:cubicBezTo>
                <a:cubicBezTo>
                  <a:pt x="59267" y="67733"/>
                  <a:pt x="29633" y="33866"/>
                  <a:pt x="0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55107" y="4754653"/>
            <a:ext cx="1296077" cy="393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51183" y="3095625"/>
            <a:ext cx="0" cy="168109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216253" y="4788694"/>
          <a:ext cx="6762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600" imgH="241300" progId="Equation.DSMT4">
                  <p:embed/>
                </p:oleObj>
              </mc:Choice>
              <mc:Fallback>
                <p:oleObj name="Equation" r:id="rId2" imgW="482600" imgH="2413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6253" y="4788694"/>
                        <a:ext cx="67627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284244" y="3412331"/>
          <a:ext cx="945356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79400" progId="Equation.DSMT4">
                  <p:embed/>
                </p:oleObj>
              </mc:Choice>
              <mc:Fallback>
                <p:oleObj name="Equation" r:id="rId4" imgW="673100" imgH="279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4244" y="3412331"/>
                        <a:ext cx="945356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144815" y="4449227"/>
          <a:ext cx="481013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900" imgH="177800" progId="Equation.DSMT4">
                  <p:embed/>
                </p:oleObj>
              </mc:Choice>
              <mc:Fallback>
                <p:oleObj name="Equation" r:id="rId6" imgW="342900" imgH="177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4815" y="4449227"/>
                        <a:ext cx="481013" cy="248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95988" y="3412331"/>
          <a:ext cx="56792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400" imgH="279400" progId="Equation.DSMT4">
                  <p:embed/>
                </p:oleObj>
              </mc:Choice>
              <mc:Fallback>
                <p:oleObj name="Equation" r:id="rId8" imgW="4064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5988" y="3412331"/>
                        <a:ext cx="56792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4681" y="2623822"/>
                <a:ext cx="2168863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50">
                            <a:latin typeface="Cambria Math" charset="0"/>
                          </a:rPr>
                          <m:t>A</m:t>
                        </m:r>
                      </m:e>
                    </m:acc>
                    <m:r>
                      <a:rPr lang="en-US" sz="1650" i="1">
                        <a:latin typeface="Cambria Math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50">
                            <a:latin typeface="Cambria Math" charset="0"/>
                          </a:rPr>
                          <m:t>i</m:t>
                        </m:r>
                      </m:e>
                    </m:acc>
                    <m:r>
                      <a:rPr lang="en-US" sz="1650" i="1">
                        <a:latin typeface="Cambria Math" charset="0"/>
                      </a:rPr>
                      <m:t>+3.46</m:t>
                    </m:r>
                    <m:acc>
                      <m:accPr>
                        <m:chr m:val="̂"/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50">
                            <a:latin typeface="Cambria Math" charset="0"/>
                          </a:rPr>
                          <m:t>j</m:t>
                        </m:r>
                      </m:e>
                    </m:acc>
                  </m:oMath>
                </a14:m>
                <a:r>
                  <a:rPr lang="en-US" sz="1650" dirty="0"/>
                  <a:t>   to polar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81" y="2623822"/>
                <a:ext cx="2168863" cy="286297"/>
              </a:xfrm>
              <a:prstGeom prst="rect">
                <a:avLst/>
              </a:prstGeom>
              <a:blipFill>
                <a:blip r:embed="rId11"/>
                <a:stretch>
                  <a:fillRect l="-4118" t="-8696" r="-529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98340" y="3412332"/>
          <a:ext cx="3321844" cy="167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62200" imgH="1193800" progId="Equation.DSMT4">
                  <p:embed/>
                </p:oleObj>
              </mc:Choice>
              <mc:Fallback>
                <p:oleObj name="Equation" r:id="rId12" imgW="2362200" imgH="119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8340" y="3412332"/>
                        <a:ext cx="3321844" cy="167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5325" y="5436281"/>
            <a:ext cx="648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Note that       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ALWAYS</a:t>
            </a:r>
            <a:r>
              <a:rPr lang="en-US" sz="2000" dirty="0">
                <a:latin typeface="Times New Roman"/>
                <a:cs typeface="Times New Roman"/>
              </a:rPr>
              <a:t> positive.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44419"/>
              </p:ext>
            </p:extLst>
          </p:nvPr>
        </p:nvGraphicFramePr>
        <p:xfrm>
          <a:off x="2069530" y="5436281"/>
          <a:ext cx="318069" cy="43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200" imgH="279400" progId="Equation.DSMT4">
                  <p:embed/>
                </p:oleObj>
              </mc:Choice>
              <mc:Fallback>
                <p:oleObj name="Equation" r:id="rId14" imgW="203200" imgH="2794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69530" y="5436281"/>
                        <a:ext cx="318069" cy="43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96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</a:rPr>
              <a:t>Example 2: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290065"/>
              </p:ext>
            </p:extLst>
          </p:nvPr>
        </p:nvGraphicFramePr>
        <p:xfrm>
          <a:off x="1428091" y="2142424"/>
          <a:ext cx="2508909" cy="347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241300" progId="Equation.DSMT4">
                  <p:embed/>
                </p:oleObj>
              </mc:Choice>
              <mc:Fallback>
                <p:oleObj name="Equation" r:id="rId2" imgW="1739900" imgH="241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8091" y="2142424"/>
                        <a:ext cx="2508909" cy="347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129678" y="4217538"/>
            <a:ext cx="1609153" cy="39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29677" y="2228861"/>
            <a:ext cx="0" cy="19800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63589" y="4297415"/>
          <a:ext cx="9620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41300" progId="Equation.DSMT4">
                  <p:embed/>
                </p:oleObj>
              </mc:Choice>
              <mc:Fallback>
                <p:oleObj name="Equation" r:id="rId4" imgW="685800" imgH="2413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3589" y="4297415"/>
                        <a:ext cx="96202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93180" y="2798418"/>
          <a:ext cx="962025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79400" progId="Equation.DSMT4">
                  <p:embed/>
                </p:oleObj>
              </mc:Choice>
              <mc:Fallback>
                <p:oleObj name="Equation" r:id="rId6" imgW="6858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3180" y="2798418"/>
                        <a:ext cx="962025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129677" y="2056741"/>
            <a:ext cx="1617720" cy="217984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38829" y="2142424"/>
            <a:ext cx="0" cy="25739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14359" y="4216025"/>
            <a:ext cx="271105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747398" y="3769238"/>
          <a:ext cx="482203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900" imgH="177800" progId="Equation.DSMT4">
                  <p:embed/>
                </p:oleObj>
              </mc:Choice>
              <mc:Fallback>
                <p:oleObj name="Equation" r:id="rId8" imgW="342900" imgH="177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7398" y="3769238"/>
                        <a:ext cx="482203" cy="248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7616114" y="4018079"/>
            <a:ext cx="285750" cy="190869"/>
          </a:xfrm>
          <a:custGeom>
            <a:avLst/>
            <a:gdLst>
              <a:gd name="connsiteX0" fmla="*/ 381000 w 381000"/>
              <a:gd name="connsiteY0" fmla="*/ 254492 h 254492"/>
              <a:gd name="connsiteX1" fmla="*/ 304800 w 381000"/>
              <a:gd name="connsiteY1" fmla="*/ 89392 h 254492"/>
              <a:gd name="connsiteX2" fmla="*/ 152400 w 381000"/>
              <a:gd name="connsiteY2" fmla="*/ 492 h 254492"/>
              <a:gd name="connsiteX3" fmla="*/ 0 w 381000"/>
              <a:gd name="connsiteY3" fmla="*/ 51292 h 2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54492">
                <a:moveTo>
                  <a:pt x="381000" y="254492"/>
                </a:moveTo>
                <a:cubicBezTo>
                  <a:pt x="361950" y="193108"/>
                  <a:pt x="342900" y="131725"/>
                  <a:pt x="304800" y="89392"/>
                </a:cubicBezTo>
                <a:cubicBezTo>
                  <a:pt x="266700" y="47059"/>
                  <a:pt x="203200" y="6842"/>
                  <a:pt x="152400" y="492"/>
                </a:cubicBezTo>
                <a:cubicBezTo>
                  <a:pt x="101600" y="-5858"/>
                  <a:pt x="0" y="51292"/>
                  <a:pt x="0" y="51292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933887" y="3875800"/>
          <a:ext cx="482203" cy="2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900" imgH="203200" progId="Equation.DSMT4">
                  <p:embed/>
                </p:oleObj>
              </mc:Choice>
              <mc:Fallback>
                <p:oleObj name="Equation" r:id="rId10" imgW="342900" imgH="2032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3887" y="3875800"/>
                        <a:ext cx="482203" cy="2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7416089" y="3980348"/>
            <a:ext cx="123825" cy="238125"/>
          </a:xfrm>
          <a:custGeom>
            <a:avLst/>
            <a:gdLst>
              <a:gd name="connsiteX0" fmla="*/ 165100 w 165100"/>
              <a:gd name="connsiteY0" fmla="*/ 0 h 317500"/>
              <a:gd name="connsiteX1" fmla="*/ 50800 w 165100"/>
              <a:gd name="connsiteY1" fmla="*/ 139700 h 317500"/>
              <a:gd name="connsiteX2" fmla="*/ 0 w 1651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17500">
                <a:moveTo>
                  <a:pt x="165100" y="0"/>
                </a:moveTo>
                <a:cubicBezTo>
                  <a:pt x="121708" y="43391"/>
                  <a:pt x="78317" y="86783"/>
                  <a:pt x="50800" y="139700"/>
                </a:cubicBezTo>
                <a:cubicBezTo>
                  <a:pt x="23283" y="192617"/>
                  <a:pt x="8467" y="292100"/>
                  <a:pt x="0" y="3175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980321" y="2661497"/>
          <a:ext cx="588169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100" imgH="279400" progId="Equation.DSMT4">
                  <p:embed/>
                </p:oleObj>
              </mc:Choice>
              <mc:Fallback>
                <p:oleObj name="Equation" r:id="rId12" imgW="419100" imgH="2794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80321" y="2661497"/>
                        <a:ext cx="588169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67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493"/>
            <a:ext cx="8229600" cy="452596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Example 2: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59739"/>
              </p:ext>
            </p:extLst>
          </p:nvPr>
        </p:nvGraphicFramePr>
        <p:xfrm>
          <a:off x="1680424" y="1915259"/>
          <a:ext cx="244197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241300" progId="Equation.DSMT4">
                  <p:embed/>
                </p:oleObj>
              </mc:Choice>
              <mc:Fallback>
                <p:oleObj name="Equation" r:id="rId2" imgW="1739900" imgH="241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0424" y="1915259"/>
                        <a:ext cx="2441972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147958" y="4076775"/>
            <a:ext cx="1609153" cy="39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47958" y="2088098"/>
            <a:ext cx="0" cy="19800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81870" y="4156652"/>
          <a:ext cx="9620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41300" progId="Equation.DSMT4">
                  <p:embed/>
                </p:oleObj>
              </mc:Choice>
              <mc:Fallback>
                <p:oleObj name="Equation" r:id="rId4" imgW="685800" imgH="2413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1870" y="4156652"/>
                        <a:ext cx="96202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11461" y="2657655"/>
          <a:ext cx="962025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79400" progId="Equation.DSMT4">
                  <p:embed/>
                </p:oleObj>
              </mc:Choice>
              <mc:Fallback>
                <p:oleObj name="Equation" r:id="rId6" imgW="6858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1461" y="2657655"/>
                        <a:ext cx="962025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6147958" y="1915978"/>
            <a:ext cx="1617720" cy="217984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57110" y="2001661"/>
            <a:ext cx="0" cy="25739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32640" y="4075262"/>
            <a:ext cx="271105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765678" y="3628475"/>
          <a:ext cx="482203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900" imgH="177800" progId="Equation.DSMT4">
                  <p:embed/>
                </p:oleObj>
              </mc:Choice>
              <mc:Fallback>
                <p:oleObj name="Equation" r:id="rId8" imgW="342900" imgH="177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65678" y="3628475"/>
                        <a:ext cx="482203" cy="248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7634395" y="3877316"/>
            <a:ext cx="285750" cy="190869"/>
          </a:xfrm>
          <a:custGeom>
            <a:avLst/>
            <a:gdLst>
              <a:gd name="connsiteX0" fmla="*/ 381000 w 381000"/>
              <a:gd name="connsiteY0" fmla="*/ 254492 h 254492"/>
              <a:gd name="connsiteX1" fmla="*/ 304800 w 381000"/>
              <a:gd name="connsiteY1" fmla="*/ 89392 h 254492"/>
              <a:gd name="connsiteX2" fmla="*/ 152400 w 381000"/>
              <a:gd name="connsiteY2" fmla="*/ 492 h 254492"/>
              <a:gd name="connsiteX3" fmla="*/ 0 w 381000"/>
              <a:gd name="connsiteY3" fmla="*/ 51292 h 2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54492">
                <a:moveTo>
                  <a:pt x="381000" y="254492"/>
                </a:moveTo>
                <a:cubicBezTo>
                  <a:pt x="361950" y="193108"/>
                  <a:pt x="342900" y="131725"/>
                  <a:pt x="304800" y="89392"/>
                </a:cubicBezTo>
                <a:cubicBezTo>
                  <a:pt x="266700" y="47059"/>
                  <a:pt x="203200" y="6842"/>
                  <a:pt x="152400" y="492"/>
                </a:cubicBezTo>
                <a:cubicBezTo>
                  <a:pt x="101600" y="-5858"/>
                  <a:pt x="0" y="51292"/>
                  <a:pt x="0" y="51292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952167" y="3735037"/>
          <a:ext cx="482203" cy="2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900" imgH="203200" progId="Equation.DSMT4">
                  <p:embed/>
                </p:oleObj>
              </mc:Choice>
              <mc:Fallback>
                <p:oleObj name="Equation" r:id="rId10" imgW="342900" imgH="2032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52167" y="3735037"/>
                        <a:ext cx="482203" cy="2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7434370" y="3839585"/>
            <a:ext cx="123825" cy="238125"/>
          </a:xfrm>
          <a:custGeom>
            <a:avLst/>
            <a:gdLst>
              <a:gd name="connsiteX0" fmla="*/ 165100 w 165100"/>
              <a:gd name="connsiteY0" fmla="*/ 0 h 317500"/>
              <a:gd name="connsiteX1" fmla="*/ 50800 w 165100"/>
              <a:gd name="connsiteY1" fmla="*/ 139700 h 317500"/>
              <a:gd name="connsiteX2" fmla="*/ 0 w 1651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17500">
                <a:moveTo>
                  <a:pt x="165100" y="0"/>
                </a:moveTo>
                <a:cubicBezTo>
                  <a:pt x="121708" y="43391"/>
                  <a:pt x="78317" y="86783"/>
                  <a:pt x="50800" y="139700"/>
                </a:cubicBezTo>
                <a:cubicBezTo>
                  <a:pt x="23283" y="192617"/>
                  <a:pt x="8467" y="292100"/>
                  <a:pt x="0" y="3175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998601" y="2520734"/>
          <a:ext cx="588169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100" imgH="279400" progId="Equation.DSMT4">
                  <p:embed/>
                </p:oleObj>
              </mc:Choice>
              <mc:Fallback>
                <p:oleObj name="Equation" r:id="rId12" imgW="419100" imgH="2794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98601" y="2520734"/>
                        <a:ext cx="588169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50856"/>
              </p:ext>
            </p:extLst>
          </p:nvPr>
        </p:nvGraphicFramePr>
        <p:xfrm>
          <a:off x="1452115" y="3136851"/>
          <a:ext cx="6143625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68800" imgH="1612900" progId="">
                  <p:embed/>
                </p:oleObj>
              </mc:Choice>
              <mc:Fallback>
                <p:oleObj name="Equation" r:id="rId14" imgW="4368800" imgH="1612900" progId="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52115" y="3136851"/>
                        <a:ext cx="6143625" cy="226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33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Force table mini-lab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See the apparatus at the front of the room. As a class, we need to figure out how to balance out the contraption!</a:t>
            </a:r>
          </a:p>
        </p:txBody>
      </p:sp>
    </p:spTree>
    <p:extLst>
      <p:ext uri="{BB962C8B-B14F-4D97-AF65-F5344CB8AC3E}">
        <p14:creationId xmlns:p14="http://schemas.microsoft.com/office/powerpoint/2010/main" val="249602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Why bother with vectors?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566"/>
          <a:stretch/>
        </p:blipFill>
        <p:spPr>
          <a:xfrm>
            <a:off x="571500" y="1417638"/>
            <a:ext cx="8115299" cy="4792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808" y="5736773"/>
            <a:ext cx="147818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25" dirty="0"/>
              <a:t>Image Source: http://</a:t>
            </a:r>
            <a:r>
              <a:rPr lang="en-US" sz="525" dirty="0" err="1"/>
              <a:t>www.motivateplay.com</a:t>
            </a:r>
            <a:endParaRPr lang="en-US" sz="525" dirty="0"/>
          </a:p>
        </p:txBody>
      </p:sp>
    </p:spTree>
    <p:extLst>
      <p:ext uri="{BB962C8B-B14F-4D97-AF65-F5344CB8AC3E}">
        <p14:creationId xmlns:p14="http://schemas.microsoft.com/office/powerpoint/2010/main" val="400113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012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Vectors and scalars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4525963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SCALARS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have only magnitude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VECTORS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have a magnitude AND a directi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on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4892" y="2669242"/>
            <a:ext cx="5531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(not 78 degrees </a:t>
            </a:r>
            <a:r>
              <a:rPr lang="en-US" sz="2000" i="1" dirty="0">
                <a:latin typeface="Times New Roman"/>
                <a:cs typeface="Times New Roman"/>
              </a:rPr>
              <a:t>down </a:t>
            </a:r>
            <a:r>
              <a:rPr lang="en-US" sz="2000" dirty="0">
                <a:latin typeface="Times New Roman"/>
                <a:cs typeface="Times New Roman"/>
              </a:rPr>
              <a:t>or </a:t>
            </a:r>
            <a:r>
              <a:rPr lang="en-US" sz="2000" i="1" dirty="0">
                <a:latin typeface="Times New Roman"/>
                <a:cs typeface="Times New Roman"/>
              </a:rPr>
              <a:t>up, </a:t>
            </a:r>
            <a:r>
              <a:rPr lang="en-US" sz="2000" dirty="0">
                <a:latin typeface="Times New Roman"/>
                <a:cs typeface="Times New Roman"/>
              </a:rPr>
              <a:t>just 78 degrees—just a relative measure of the average amount of kinetic energy per molecule of air)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696086"/>
              </p:ext>
            </p:extLst>
          </p:nvPr>
        </p:nvGraphicFramePr>
        <p:xfrm>
          <a:off x="1698621" y="2682119"/>
          <a:ext cx="980776" cy="30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190500" progId="Equation.DSMT4">
                  <p:embed/>
                </p:oleObj>
              </mc:Choice>
              <mc:Fallback>
                <p:oleObj name="Equation" r:id="rId2" imgW="609600" imgH="1905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8621" y="2682119"/>
                        <a:ext cx="980776" cy="306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1576" y="4999891"/>
            <a:ext cx="751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There are two ways to deal with vectors, graphically and in conjunction with a coordinate axis.  We’ll start with the graphical approach first.</a:t>
            </a:r>
          </a:p>
        </p:txBody>
      </p:sp>
    </p:spTree>
    <p:extLst>
      <p:ext uri="{BB962C8B-B14F-4D97-AF65-F5344CB8AC3E}">
        <p14:creationId xmlns:p14="http://schemas.microsoft.com/office/powerpoint/2010/main" val="83653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97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Graphical addition of vectors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94770" y="2186637"/>
            <a:ext cx="3088481" cy="757250"/>
            <a:chOff x="2308225" y="1106471"/>
            <a:chExt cx="4117975" cy="100966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308225" y="1290638"/>
            <a:ext cx="3095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5100" imgH="190500" progId="Equation.DSMT4">
                    <p:embed/>
                  </p:oleObj>
                </mc:Choice>
                <mc:Fallback>
                  <p:oleObj name="Equation" r:id="rId2" imgW="165100" imgH="19050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08225" y="1290638"/>
                          <a:ext cx="309563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Arrow Connector 4"/>
            <p:cNvCxnSpPr/>
            <p:nvPr/>
          </p:nvCxnSpPr>
          <p:spPr>
            <a:xfrm flipV="1">
              <a:off x="2463800" y="1231900"/>
              <a:ext cx="647700" cy="850900"/>
            </a:xfrm>
            <a:prstGeom prst="straightConnector1">
              <a:avLst/>
            </a:prstGeom>
            <a:ln w="57150" cmpd="sng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676652" y="1773238"/>
              <a:ext cx="539749" cy="185738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609975" y="1438275"/>
            <a:ext cx="2619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" imgH="190500" progId="Equation.DSMT4">
                    <p:embed/>
                  </p:oleObj>
                </mc:Choice>
                <mc:Fallback>
                  <p:oleObj name="Equation" r:id="rId4" imgW="139700" imgH="19050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09975" y="1438275"/>
                          <a:ext cx="26193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flipH="1" flipV="1">
              <a:off x="4730750" y="1106471"/>
              <a:ext cx="749300" cy="1009667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746626" y="1590675"/>
            <a:ext cx="2619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700" imgH="190500" progId="Equation.DSMT4">
                    <p:embed/>
                  </p:oleObj>
                </mc:Choice>
                <mc:Fallback>
                  <p:oleObj name="Equation" r:id="rId6" imgW="139700" imgH="1905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46626" y="1590675"/>
                          <a:ext cx="26193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 flipH="1">
              <a:off x="6330950" y="1327154"/>
              <a:ext cx="95250" cy="739773"/>
            </a:xfrm>
            <a:prstGeom prst="straightConnector1">
              <a:avLst/>
            </a:prstGeom>
            <a:ln w="57150" cmpd="sng">
              <a:solidFill>
                <a:srgbClr val="FFC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916613" y="1327150"/>
            <a:ext cx="2857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400" imgH="190500" progId="Equation.DSMT4">
                    <p:embed/>
                  </p:oleObj>
                </mc:Choice>
                <mc:Fallback>
                  <p:oleObj name="Equation" r:id="rId8" imgW="152400" imgH="19050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916613" y="1327150"/>
                          <a:ext cx="28575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4" name="Straight Connector 13"/>
          <p:cNvCxnSpPr/>
          <p:nvPr/>
        </p:nvCxnSpPr>
        <p:spPr>
          <a:xfrm>
            <a:off x="1422400" y="3185583"/>
            <a:ext cx="6239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38133" y="3209152"/>
            <a:ext cx="4233" cy="272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943374" y="3464190"/>
            <a:ext cx="1651396" cy="415498"/>
            <a:chOff x="211139" y="2799401"/>
            <a:chExt cx="2201861" cy="553996"/>
          </a:xfrm>
        </p:grpSpPr>
        <p:sp>
          <p:nvSpPr>
            <p:cNvPr id="21" name="TextBox 20"/>
            <p:cNvSpPr txBox="1"/>
            <p:nvPr/>
          </p:nvSpPr>
          <p:spPr>
            <a:xfrm>
              <a:off x="211139" y="2799401"/>
              <a:ext cx="2201861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Apple Chancery"/>
                  <a:cs typeface="Apple Chancery"/>
                </a:rPr>
                <a:t>A+B+C+D</a:t>
              </a:r>
              <a:endParaRPr lang="en-US" dirty="0">
                <a:latin typeface="Apple Chancery"/>
                <a:cs typeface="Apple Chancery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25263" y="2801324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82463" y="2808296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239663" y="2815268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96863" y="2815890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53653" y="4756990"/>
            <a:ext cx="547687" cy="638175"/>
            <a:chOff x="3976337" y="4894853"/>
            <a:chExt cx="730249" cy="8509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976337" y="4894853"/>
              <a:ext cx="647700" cy="850900"/>
            </a:xfrm>
            <a:prstGeom prst="straightConnector1">
              <a:avLst/>
            </a:prstGeom>
            <a:ln w="57150" cmpd="sng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4397023" y="5207591"/>
            <a:ext cx="3095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5100" imgH="190500" progId="Equation.DSMT4">
                    <p:embed/>
                  </p:oleObj>
                </mc:Choice>
                <mc:Fallback>
                  <p:oleObj name="Equation" r:id="rId10" imgW="165100" imgH="19050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397023" y="5207591"/>
                          <a:ext cx="309563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3239428" y="4617687"/>
            <a:ext cx="404812" cy="366713"/>
            <a:chOff x="4624037" y="4709115"/>
            <a:chExt cx="539749" cy="48895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4624037" y="4709115"/>
              <a:ext cx="539749" cy="185738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4731986" y="4842466"/>
            <a:ext cx="2619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700" imgH="190500" progId="Equation.DSMT4">
                    <p:embed/>
                  </p:oleObj>
                </mc:Choice>
                <mc:Fallback>
                  <p:oleObj name="Equation" r:id="rId11" imgW="139700" imgH="19050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31986" y="4842466"/>
                          <a:ext cx="26193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3069167" y="3860437"/>
            <a:ext cx="561975" cy="757250"/>
            <a:chOff x="4397023" y="3699448"/>
            <a:chExt cx="749300" cy="1009667"/>
          </a:xfrm>
        </p:grpSpPr>
        <p:cxnSp>
          <p:nvCxnSpPr>
            <p:cNvPr id="28" name="Straight Arrow Connector 27"/>
            <p:cNvCxnSpPr/>
            <p:nvPr/>
          </p:nvCxnSpPr>
          <p:spPr>
            <a:xfrm flipH="1" flipV="1">
              <a:off x="4397023" y="3699448"/>
              <a:ext cx="749300" cy="1009667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4862955" y="3869328"/>
            <a:ext cx="2619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700" imgH="190500" progId="Equation.DSMT4">
                    <p:embed/>
                  </p:oleObj>
                </mc:Choice>
                <mc:Fallback>
                  <p:oleObj name="Equation" r:id="rId12" imgW="139700" imgH="19050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62955" y="3869328"/>
                          <a:ext cx="26193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2728651" y="3855674"/>
            <a:ext cx="340517" cy="554830"/>
            <a:chOff x="3943000" y="3693098"/>
            <a:chExt cx="454023" cy="739773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4301773" y="3693098"/>
              <a:ext cx="95250" cy="739773"/>
            </a:xfrm>
            <a:prstGeom prst="straightConnector1">
              <a:avLst/>
            </a:prstGeom>
            <a:ln w="57150" cmpd="sng">
              <a:solidFill>
                <a:srgbClr val="FFC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943000" y="3699448"/>
            <a:ext cx="2857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400" imgH="190500" progId="Equation.DSMT4">
                    <p:embed/>
                  </p:oleObj>
                </mc:Choice>
                <mc:Fallback>
                  <p:oleObj name="Equation" r:id="rId13" imgW="152400" imgH="19050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43000" y="3699448"/>
                          <a:ext cx="28575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4857552" y="3464190"/>
            <a:ext cx="1651396" cy="415498"/>
            <a:chOff x="211139" y="2799401"/>
            <a:chExt cx="2201861" cy="553996"/>
          </a:xfrm>
        </p:grpSpPr>
        <p:sp>
          <p:nvSpPr>
            <p:cNvPr id="40" name="TextBox 39"/>
            <p:cNvSpPr txBox="1"/>
            <p:nvPr/>
          </p:nvSpPr>
          <p:spPr>
            <a:xfrm>
              <a:off x="211139" y="2799401"/>
              <a:ext cx="2201861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Apple Chancery"/>
                  <a:cs typeface="Apple Chancery"/>
                </a:rPr>
                <a:t>A+B</a:t>
              </a:r>
              <a:r>
                <a:rPr lang="en-US" sz="2100" dirty="0">
                  <a:solidFill>
                    <a:srgbClr val="FF0000"/>
                  </a:solidFill>
                  <a:latin typeface="Apple Chancery"/>
                  <a:cs typeface="Apple Chancery"/>
                </a:rPr>
                <a:t>-C</a:t>
              </a:r>
              <a:r>
                <a:rPr lang="en-US" sz="2100" dirty="0">
                  <a:solidFill>
                    <a:srgbClr val="000000"/>
                  </a:solidFill>
                  <a:latin typeface="Apple Chancery"/>
                  <a:cs typeface="Apple Chancery"/>
                </a:rPr>
                <a:t>+D</a:t>
              </a:r>
              <a:endParaRPr lang="en-US" dirty="0">
                <a:solidFill>
                  <a:srgbClr val="000000"/>
                </a:solidFill>
                <a:latin typeface="Apple Chancery"/>
                <a:cs typeface="Apple Chancery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02685" y="2812613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59885" y="2819585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217085" y="2826557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674285" y="2827179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48577" y="4410503"/>
            <a:ext cx="1447964" cy="984662"/>
            <a:chOff x="2369568" y="4432871"/>
            <a:chExt cx="1930619" cy="1312882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3976337" y="4432871"/>
              <a:ext cx="323850" cy="1312882"/>
            </a:xfrm>
            <a:prstGeom prst="straightConnector1">
              <a:avLst/>
            </a:prstGeom>
            <a:ln w="76200" cmpd="tri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2369568" y="4820212"/>
            <a:ext cx="16430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876300" imgH="190500" progId="Equation.DSMT4">
                    <p:embed/>
                  </p:oleObj>
                </mc:Choice>
                <mc:Fallback>
                  <p:oleObj name="Equation" r:id="rId14" imgW="876300" imgH="1905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69568" y="4820212"/>
                          <a:ext cx="1643062" cy="3556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6" name="Straight Arrow Connector 45"/>
          <p:cNvCxnSpPr/>
          <p:nvPr/>
        </p:nvCxnSpPr>
        <p:spPr>
          <a:xfrm flipH="1" flipV="1">
            <a:off x="5036383" y="3999740"/>
            <a:ext cx="561975" cy="7572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442667"/>
              </p:ext>
            </p:extLst>
          </p:nvPr>
        </p:nvGraphicFramePr>
        <p:xfrm>
          <a:off x="4854216" y="4309321"/>
          <a:ext cx="41076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2100" imgH="190500" progId="Equation.DSMT4">
                  <p:embed/>
                </p:oleObj>
              </mc:Choice>
              <mc:Fallback>
                <p:oleObj name="Equation" r:id="rId16" imgW="292100" imgH="1905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4216" y="4309321"/>
                        <a:ext cx="41076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5156635" y="4801023"/>
            <a:ext cx="561975" cy="7572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77347"/>
              </p:ext>
            </p:extLst>
          </p:nvPr>
        </p:nvGraphicFramePr>
        <p:xfrm>
          <a:off x="4598691" y="5103470"/>
          <a:ext cx="76795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6100" imgH="190500" progId="Equation.DSMT4">
                  <p:embed/>
                </p:oleObj>
              </mc:Choice>
              <mc:Fallback>
                <p:oleObj name="Equation" r:id="rId18" imgW="546100" imgH="1905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98691" y="5103470"/>
                        <a:ext cx="76795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Arrow 49"/>
          <p:cNvSpPr/>
          <p:nvPr/>
        </p:nvSpPr>
        <p:spPr>
          <a:xfrm>
            <a:off x="5954912" y="4717700"/>
            <a:ext cx="554036" cy="273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1" name="Group 60"/>
          <p:cNvGrpSpPr/>
          <p:nvPr/>
        </p:nvGrpSpPr>
        <p:grpSpPr>
          <a:xfrm>
            <a:off x="6794474" y="4255736"/>
            <a:ext cx="485775" cy="638175"/>
            <a:chOff x="9364099" y="4226515"/>
            <a:chExt cx="647700" cy="85090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9364099" y="4226515"/>
              <a:ext cx="647700" cy="850900"/>
            </a:xfrm>
            <a:prstGeom prst="straightConnector1">
              <a:avLst/>
            </a:prstGeom>
            <a:ln w="57150" cmpd="sng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52"/>
            <p:cNvGraphicFramePr>
              <a:graphicFrameLocks noChangeAspect="1"/>
            </p:cNvGraphicFramePr>
            <p:nvPr/>
          </p:nvGraphicFramePr>
          <p:xfrm>
            <a:off x="9401404" y="4302695"/>
            <a:ext cx="3095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5100" imgH="190500" progId="Equation.DSMT4">
                    <p:embed/>
                  </p:oleObj>
                </mc:Choice>
                <mc:Fallback>
                  <p:oleObj name="Equation" r:id="rId20" imgW="165100" imgH="190500" progId="Equation.DSMT4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401404" y="4302695"/>
                          <a:ext cx="309563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7215360" y="3918802"/>
            <a:ext cx="469702" cy="336935"/>
            <a:chOff x="9925279" y="3777269"/>
            <a:chExt cx="626269" cy="449246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10011799" y="4040777"/>
              <a:ext cx="539749" cy="185738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9925279" y="3777269"/>
            <a:ext cx="2619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39700" imgH="190500" progId="Equation.DSMT4">
                    <p:embed/>
                  </p:oleObj>
                </mc:Choice>
                <mc:Fallback>
                  <p:oleObj name="Equation" r:id="rId21" imgW="139700" imgH="19050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925279" y="3777269"/>
                          <a:ext cx="26193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7666011" y="4127137"/>
            <a:ext cx="561975" cy="757250"/>
            <a:chOff x="10526148" y="4055048"/>
            <a:chExt cx="749300" cy="1009667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10526148" y="4055048"/>
              <a:ext cx="749300" cy="1009667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10800784" y="4132869"/>
            <a:ext cx="4524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41300" imgH="190500" progId="Equation.DSMT4">
                    <p:embed/>
                  </p:oleObj>
                </mc:Choice>
                <mc:Fallback>
                  <p:oleObj name="Equation" r:id="rId22" imgW="241300" imgH="19050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800784" y="4132869"/>
                          <a:ext cx="45243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Group 63"/>
          <p:cNvGrpSpPr/>
          <p:nvPr/>
        </p:nvGrpSpPr>
        <p:grpSpPr>
          <a:xfrm>
            <a:off x="8139879" y="4883196"/>
            <a:ext cx="297658" cy="554830"/>
            <a:chOff x="11157972" y="5063128"/>
            <a:chExt cx="396877" cy="739773"/>
          </a:xfrm>
        </p:grpSpPr>
        <p:cxnSp>
          <p:nvCxnSpPr>
            <p:cNvPr id="57" name="Straight Arrow Connector 56"/>
            <p:cNvCxnSpPr/>
            <p:nvPr/>
          </p:nvCxnSpPr>
          <p:spPr>
            <a:xfrm flipH="1">
              <a:off x="11157972" y="5063128"/>
              <a:ext cx="95250" cy="739773"/>
            </a:xfrm>
            <a:prstGeom prst="straightConnector1">
              <a:avLst/>
            </a:prstGeom>
            <a:ln w="57150" cmpd="sng">
              <a:solidFill>
                <a:srgbClr val="FFC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11269099" y="5102815"/>
            <a:ext cx="2857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52400" imgH="190500" progId="Equation.DSMT4">
                    <p:embed/>
                  </p:oleObj>
                </mc:Choice>
                <mc:Fallback>
                  <p:oleObj name="Equation" r:id="rId24" imgW="152400" imgH="19050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269099" y="5102815"/>
                          <a:ext cx="28575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Group 64"/>
          <p:cNvGrpSpPr/>
          <p:nvPr/>
        </p:nvGrpSpPr>
        <p:grpSpPr>
          <a:xfrm>
            <a:off x="6355662" y="4886768"/>
            <a:ext cx="1784218" cy="671505"/>
            <a:chOff x="8779015" y="5067890"/>
            <a:chExt cx="2378957" cy="895340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9401404" y="5067890"/>
              <a:ext cx="1756568" cy="735011"/>
            </a:xfrm>
            <a:prstGeom prst="straightConnector1">
              <a:avLst/>
            </a:prstGeom>
            <a:ln w="76200" cmpd="tri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59"/>
            <p:cNvGraphicFramePr>
              <a:graphicFrameLocks noChangeAspect="1"/>
            </p:cNvGraphicFramePr>
            <p:nvPr/>
          </p:nvGraphicFramePr>
          <p:xfrm>
            <a:off x="8779015" y="5607630"/>
            <a:ext cx="16430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76300" imgH="190500" progId="Equation.DSMT4">
                    <p:embed/>
                  </p:oleObj>
                </mc:Choice>
                <mc:Fallback>
                  <p:oleObj name="Equation" r:id="rId25" imgW="876300" imgH="19050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779015" y="5607630"/>
                          <a:ext cx="1643062" cy="3556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4047278" y="886456"/>
            <a:ext cx="463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is also known as the “tip to tail” method</a:t>
            </a:r>
          </a:p>
        </p:txBody>
      </p:sp>
    </p:spTree>
    <p:extLst>
      <p:ext uri="{BB962C8B-B14F-4D97-AF65-F5344CB8AC3E}">
        <p14:creationId xmlns:p14="http://schemas.microsoft.com/office/powerpoint/2010/main" val="36331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71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odds n’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246"/>
            <a:ext cx="8229600" cy="366489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Subtracting</a:t>
            </a:r>
            <a:r>
              <a:rPr lang="en-US" sz="2000" dirty="0">
                <a:latin typeface="+mj-lt"/>
              </a:rPr>
              <a:t> a vector just means reversing its direction 180º without changing its magnitude, as we saw on the previous slide.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000" dirty="0">
                <a:latin typeface="+mj-lt"/>
              </a:rPr>
              <a:t>You can also change the magnitude of a vector by scaling it!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10336" y="2522011"/>
            <a:ext cx="561975" cy="7572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12348"/>
              </p:ext>
            </p:extLst>
          </p:nvPr>
        </p:nvGraphicFramePr>
        <p:xfrm>
          <a:off x="2271690" y="5611574"/>
          <a:ext cx="41076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" imgH="190500" progId="Equation.DSMT4">
                  <p:embed/>
                </p:oleObj>
              </mc:Choice>
              <mc:Fallback>
                <p:oleObj name="Equation" r:id="rId2" imgW="292100" imgH="1905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71690" y="5611574"/>
                        <a:ext cx="41076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888869" y="3340126"/>
            <a:ext cx="561975" cy="7572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0925" y="3642572"/>
          <a:ext cx="76795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6100" imgH="190500" progId="Equation.DSMT4">
                  <p:embed/>
                </p:oleObj>
              </mc:Choice>
              <mc:Fallback>
                <p:oleObj name="Equation" r:id="rId4" imgW="546100" imgH="1905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0925" y="3642572"/>
                        <a:ext cx="76795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2697082" y="5279498"/>
            <a:ext cx="561975" cy="7572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39422" y="4798915"/>
            <a:ext cx="1138638" cy="153429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679788" y="5555612"/>
            <a:ext cx="280988" cy="37862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2836" y="5676085"/>
                <a:ext cx="912109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50">
                          <a:latin typeface="Cambria Math" charset="0"/>
                        </a:rPr>
                        <m:t>then</m:t>
                      </m:r>
                      <m:r>
                        <a:rPr lang="en-US" sz="1650">
                          <a:latin typeface="Cambria Math" charset="0"/>
                        </a:rPr>
                        <m:t> 0.5</m:t>
                      </m:r>
                      <m:acc>
                        <m:accPr>
                          <m:chr m:val="⃗"/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50">
                              <a:latin typeface="Cambria Math" charset="0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36" y="5676085"/>
                <a:ext cx="912109" cy="286297"/>
              </a:xfrm>
              <a:prstGeom prst="rect">
                <a:avLst/>
              </a:prstGeom>
              <a:blipFill>
                <a:blip r:embed="rId7"/>
                <a:stretch>
                  <a:fillRect l="-4110" r="-411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8989" y="5622447"/>
                <a:ext cx="601127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50" dirty="0">
                    <a:latin typeface="Times New Roman" charset="0"/>
                    <a:ea typeface="Times New Roman" charset="0"/>
                    <a:cs typeface="Times New Roman" charset="0"/>
                  </a:rPr>
                  <a:t>and</a:t>
                </a:r>
                <a:r>
                  <a:rPr lang="en-US" sz="1650" dirty="0"/>
                  <a:t> </a:t>
                </a:r>
                <a14:m>
                  <m:oMath xmlns:m="http://schemas.openxmlformats.org/officeDocument/2006/math">
                    <m:r>
                      <a:rPr lang="en-US" sz="1650">
                        <a:latin typeface="Cambria Math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50">
                            <a:latin typeface="Cambria Math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16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89" y="5622447"/>
                <a:ext cx="601127" cy="286297"/>
              </a:xfrm>
              <a:prstGeom prst="rect">
                <a:avLst/>
              </a:prstGeom>
              <a:blipFill>
                <a:blip r:embed="rId8"/>
                <a:stretch>
                  <a:fillRect l="-18367" t="-13043" r="-8163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99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Graphical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59" y="4323868"/>
            <a:ext cx="7807702" cy="158232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Given</a:t>
            </a:r>
            <a:r>
              <a:rPr lang="en-US" sz="2000" dirty="0">
                <a:latin typeface="+mj-lt"/>
              </a:rPr>
              <a:t> information about the magnitude (length) and orientation (angle) of each vector, use a </a:t>
            </a:r>
            <a:r>
              <a:rPr lang="en-US" sz="2000" b="1" dirty="0">
                <a:latin typeface="+mj-lt"/>
              </a:rPr>
              <a:t>ruler</a:t>
            </a:r>
            <a:r>
              <a:rPr lang="en-US" sz="2000" dirty="0">
                <a:latin typeface="+mj-lt"/>
              </a:rPr>
              <a:t> and a </a:t>
            </a:r>
            <a:r>
              <a:rPr lang="en-US" sz="2000" b="1" dirty="0">
                <a:latin typeface="+mj-lt"/>
              </a:rPr>
              <a:t>protractor</a:t>
            </a:r>
            <a:r>
              <a:rPr lang="en-US" sz="2000" dirty="0">
                <a:latin typeface="+mj-lt"/>
              </a:rPr>
              <a:t> to draw vectors to scale.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47A664-9A18-2346-AC2E-B43DF0571AF5}"/>
              </a:ext>
            </a:extLst>
          </p:cNvPr>
          <p:cNvGrpSpPr/>
          <p:nvPr/>
        </p:nvGrpSpPr>
        <p:grpSpPr>
          <a:xfrm>
            <a:off x="1504127" y="1764787"/>
            <a:ext cx="1207463" cy="1364856"/>
            <a:chOff x="1403919" y="1764787"/>
            <a:chExt cx="1135856" cy="123229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760265"/>
                </p:ext>
              </p:extLst>
            </p:nvPr>
          </p:nvGraphicFramePr>
          <p:xfrm>
            <a:off x="1403919" y="1764787"/>
            <a:ext cx="1017985" cy="284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23900" imgH="203200" progId="Equation.DSMT4">
                    <p:embed/>
                  </p:oleObj>
                </mc:Choice>
                <mc:Fallback>
                  <p:oleObj name="Equation" r:id="rId2" imgW="723900" imgH="20320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03919" y="1764787"/>
                          <a:ext cx="1017985" cy="284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133928"/>
                </p:ext>
              </p:extLst>
            </p:nvPr>
          </p:nvGraphicFramePr>
          <p:xfrm>
            <a:off x="1414635" y="2081493"/>
            <a:ext cx="1125140" cy="284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00100" imgH="203200" progId="Equation.DSMT4">
                    <p:embed/>
                  </p:oleObj>
                </mc:Choice>
                <mc:Fallback>
                  <p:oleObj name="Equation" r:id="rId4" imgW="800100" imgH="2032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14635" y="2081493"/>
                          <a:ext cx="1125140" cy="284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462023"/>
                </p:ext>
              </p:extLst>
            </p:nvPr>
          </p:nvGraphicFramePr>
          <p:xfrm>
            <a:off x="1413444" y="2395818"/>
            <a:ext cx="1089422" cy="284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74700" imgH="203200" progId="Equation.DSMT4">
                    <p:embed/>
                  </p:oleObj>
                </mc:Choice>
                <mc:Fallback>
                  <p:oleObj name="Equation" r:id="rId6" imgW="774700" imgH="20320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13444" y="2395818"/>
                          <a:ext cx="1089422" cy="284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9028192"/>
                </p:ext>
              </p:extLst>
            </p:nvPr>
          </p:nvGraphicFramePr>
          <p:xfrm>
            <a:off x="1414635" y="2712524"/>
            <a:ext cx="1107281" cy="284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87400" imgH="203200" progId="Equation.DSMT4">
                    <p:embed/>
                  </p:oleObj>
                </mc:Choice>
                <mc:Fallback>
                  <p:oleObj name="Equation" r:id="rId8" imgW="787400" imgH="2032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14635" y="2712524"/>
                          <a:ext cx="1107281" cy="284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57983" y="1890209"/>
          <a:ext cx="625078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500" imgH="279400" progId="Equation.DSMT4">
                  <p:embed/>
                </p:oleObj>
              </mc:Choice>
              <mc:Fallback>
                <p:oleObj name="Equation" r:id="rId10" imgW="4445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7983" y="1890209"/>
                        <a:ext cx="625078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872208" y="1972358"/>
            <a:ext cx="485775" cy="6381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68850" y="2464084"/>
            <a:ext cx="404812" cy="139304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07544" y="1972359"/>
          <a:ext cx="732235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700" imgH="279400" progId="Equation.DSMT4">
                  <p:embed/>
                </p:oleObj>
              </mc:Choice>
              <mc:Fallback>
                <p:oleObj name="Equation" r:id="rId12" imgW="520700" imgH="279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07544" y="1972359"/>
                        <a:ext cx="732235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5515145" y="2823653"/>
            <a:ext cx="561975" cy="7572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150814" y="3098154"/>
          <a:ext cx="589359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100" imgH="279400" progId="Equation.DSMT4">
                  <p:embed/>
                </p:oleObj>
              </mc:Choice>
              <mc:Fallback>
                <p:oleObj name="Equation" r:id="rId14" imgW="4191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50814" y="3098154"/>
                        <a:ext cx="589359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7287985" y="3190380"/>
            <a:ext cx="71438" cy="55483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1924" y="3311809"/>
          <a:ext cx="2143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400" imgH="190500" progId="Equation.DSMT4">
                  <p:embed/>
                </p:oleObj>
              </mc:Choice>
              <mc:Fallback>
                <p:oleObj name="Equation" r:id="rId16" imgW="152400" imgH="1905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71924" y="3311809"/>
                        <a:ext cx="21431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872208" y="1878287"/>
            <a:ext cx="0" cy="8941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08497" y="2598629"/>
            <a:ext cx="94178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81349" y="1883046"/>
            <a:ext cx="0" cy="8941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17639" y="2603388"/>
            <a:ext cx="94178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74143" y="2853418"/>
            <a:ext cx="0" cy="8941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05607" y="3573760"/>
            <a:ext cx="94178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1924" y="3024868"/>
            <a:ext cx="0" cy="81915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935561" y="3190380"/>
            <a:ext cx="671513" cy="1190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011511" y="2434318"/>
            <a:ext cx="76200" cy="152400"/>
          </a:xfrm>
          <a:custGeom>
            <a:avLst/>
            <a:gdLst>
              <a:gd name="connsiteX0" fmla="*/ 101600 w 101600"/>
              <a:gd name="connsiteY0" fmla="*/ 203200 h 203200"/>
              <a:gd name="connsiteX1" fmla="*/ 76200 w 101600"/>
              <a:gd name="connsiteY1" fmla="*/ 101600 h 203200"/>
              <a:gd name="connsiteX2" fmla="*/ 0 w 1016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03200">
                <a:moveTo>
                  <a:pt x="101600" y="203200"/>
                </a:moveTo>
                <a:cubicBezTo>
                  <a:pt x="97366" y="169333"/>
                  <a:pt x="93133" y="135467"/>
                  <a:pt x="76200" y="101600"/>
                </a:cubicBezTo>
                <a:cubicBezTo>
                  <a:pt x="59267" y="67733"/>
                  <a:pt x="29633" y="33866"/>
                  <a:pt x="0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061517" y="2322399"/>
          <a:ext cx="678656" cy="28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600" imgH="203200" progId="Equation.DSMT4">
                  <p:embed/>
                </p:oleObj>
              </mc:Choice>
              <mc:Fallback>
                <p:oleObj name="Equation" r:id="rId18" imgW="482600" imgH="203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61517" y="2322399"/>
                        <a:ext cx="678656" cy="28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020095" y="2314069"/>
          <a:ext cx="678656" cy="28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600" imgH="203200" progId="Equation.DSMT4">
                  <p:embed/>
                </p:oleObj>
              </mc:Choice>
              <mc:Fallback>
                <p:oleObj name="Equation" r:id="rId20" imgW="482600" imgH="2032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20095" y="2314069"/>
                        <a:ext cx="678656" cy="28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eform 27"/>
          <p:cNvSpPr/>
          <p:nvPr/>
        </p:nvSpPr>
        <p:spPr>
          <a:xfrm>
            <a:off x="6002111" y="3450578"/>
            <a:ext cx="180975" cy="117215"/>
          </a:xfrm>
          <a:custGeom>
            <a:avLst/>
            <a:gdLst>
              <a:gd name="connsiteX0" fmla="*/ 241300 w 241300"/>
              <a:gd name="connsiteY0" fmla="*/ 156287 h 156287"/>
              <a:gd name="connsiteX1" fmla="*/ 139700 w 241300"/>
              <a:gd name="connsiteY1" fmla="*/ 3887 h 156287"/>
              <a:gd name="connsiteX2" fmla="*/ 0 w 241300"/>
              <a:gd name="connsiteY2" fmla="*/ 41987 h 15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156287">
                <a:moveTo>
                  <a:pt x="241300" y="156287"/>
                </a:moveTo>
                <a:cubicBezTo>
                  <a:pt x="210608" y="89612"/>
                  <a:pt x="179917" y="22937"/>
                  <a:pt x="139700" y="3887"/>
                </a:cubicBezTo>
                <a:cubicBezTo>
                  <a:pt x="99483" y="-15163"/>
                  <a:pt x="0" y="41987"/>
                  <a:pt x="0" y="4198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086049" y="3186794"/>
          <a:ext cx="767953" cy="2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6100" imgH="203200" progId="Equation.DSMT4">
                  <p:embed/>
                </p:oleObj>
              </mc:Choice>
              <mc:Fallback>
                <p:oleObj name="Equation" r:id="rId22" imgW="546100" imgH="203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86049" y="3186794"/>
                        <a:ext cx="767953" cy="2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29"/>
          <p:cNvSpPr/>
          <p:nvPr/>
        </p:nvSpPr>
        <p:spPr>
          <a:xfrm>
            <a:off x="7287467" y="3129643"/>
            <a:ext cx="143394" cy="133350"/>
          </a:xfrm>
          <a:custGeom>
            <a:avLst/>
            <a:gdLst>
              <a:gd name="connsiteX0" fmla="*/ 191192 w 191192"/>
              <a:gd name="connsiteY0" fmla="*/ 76200 h 177800"/>
              <a:gd name="connsiteX1" fmla="*/ 114992 w 191192"/>
              <a:gd name="connsiteY1" fmla="*/ 0 h 177800"/>
              <a:gd name="connsiteX2" fmla="*/ 692 w 191192"/>
              <a:gd name="connsiteY2" fmla="*/ 76200 h 177800"/>
              <a:gd name="connsiteX3" fmla="*/ 64192 w 191192"/>
              <a:gd name="connsiteY3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2" h="177800">
                <a:moveTo>
                  <a:pt x="191192" y="76200"/>
                </a:moveTo>
                <a:cubicBezTo>
                  <a:pt x="168967" y="38100"/>
                  <a:pt x="146742" y="0"/>
                  <a:pt x="114992" y="0"/>
                </a:cubicBezTo>
                <a:cubicBezTo>
                  <a:pt x="83242" y="0"/>
                  <a:pt x="9159" y="46567"/>
                  <a:pt x="692" y="76200"/>
                </a:cubicBezTo>
                <a:cubicBezTo>
                  <a:pt x="-7775" y="105833"/>
                  <a:pt x="64192" y="177800"/>
                  <a:pt x="64192" y="1778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037954" y="2795078"/>
          <a:ext cx="78581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203200" progId="Equation.DSMT4">
                  <p:embed/>
                </p:oleObj>
              </mc:Choice>
              <mc:Fallback>
                <p:oleObj name="Equation" r:id="rId24" imgW="558800" imgH="2032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37954" y="2795078"/>
                        <a:ext cx="785813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46593" y="1654111"/>
            <a:ext cx="1233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632D7"/>
                </a:solidFill>
                <a:latin typeface="Times New Roman"/>
                <a:cs typeface="Times New Roman"/>
              </a:rPr>
              <a:t>individual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3ABDB3-08CA-A242-8E05-53707E04AD5C}"/>
              </a:ext>
            </a:extLst>
          </p:cNvPr>
          <p:cNvSpPr txBox="1"/>
          <p:nvPr/>
        </p:nvSpPr>
        <p:spPr>
          <a:xfrm>
            <a:off x="3463128" y="1912738"/>
            <a:ext cx="106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632D7"/>
                </a:solidFill>
                <a:latin typeface="Times New Roman"/>
                <a:cs typeface="Times New Roman"/>
              </a:rPr>
              <a:t>vectors:</a:t>
            </a:r>
          </a:p>
        </p:txBody>
      </p:sp>
    </p:spTree>
    <p:extLst>
      <p:ext uri="{BB962C8B-B14F-4D97-AF65-F5344CB8AC3E}">
        <p14:creationId xmlns:p14="http://schemas.microsoft.com/office/powerpoint/2010/main" val="209817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6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Graphical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</a:t>
            </a:r>
            <a:r>
              <a:rPr lang="en-US" sz="2000" dirty="0">
                <a:latin typeface="+mj-lt"/>
              </a:rPr>
              <a:t> graphically add vectors, draw each scaled vector </a:t>
            </a:r>
            <a:r>
              <a:rPr lang="en-US" sz="2000" b="1" dirty="0">
                <a:latin typeface="+mj-lt"/>
              </a:rPr>
              <a:t>tip to tail</a:t>
            </a:r>
            <a:r>
              <a:rPr lang="en-US" sz="2000" dirty="0">
                <a:latin typeface="+mj-lt"/>
              </a:rPr>
              <a:t> in order, being careful to keep lengths and orientations accurate.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Draw</a:t>
            </a:r>
            <a:r>
              <a:rPr lang="en-US" sz="2000" dirty="0">
                <a:latin typeface="+mj-lt"/>
              </a:rPr>
              <a:t> the </a:t>
            </a:r>
            <a:r>
              <a:rPr lang="en-US" sz="2000" b="1" dirty="0">
                <a:latin typeface="+mj-lt"/>
              </a:rPr>
              <a:t>resultant vector</a:t>
            </a:r>
            <a:r>
              <a:rPr lang="en-US" sz="2000" dirty="0">
                <a:latin typeface="+mj-lt"/>
              </a:rPr>
              <a:t> from the </a:t>
            </a:r>
            <a:r>
              <a:rPr lang="en-US" sz="2000" b="1" dirty="0">
                <a:latin typeface="+mj-lt"/>
              </a:rPr>
              <a:t>starting point (tail) of the first vector to the ending point (tip) of the last vector.</a:t>
            </a:r>
            <a:r>
              <a:rPr lang="en-US" sz="2000" dirty="0">
                <a:latin typeface="+mj-lt"/>
              </a:rPr>
              <a:t> Measure with ruler and protractor.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90225" y="4787615"/>
            <a:ext cx="485775" cy="6381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98662"/>
              </p:ext>
            </p:extLst>
          </p:nvPr>
        </p:nvGraphicFramePr>
        <p:xfrm>
          <a:off x="1705740" y="5022169"/>
          <a:ext cx="23217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" imgH="190500" progId="Equation.DSMT4">
                  <p:embed/>
                </p:oleObj>
              </mc:Choice>
              <mc:Fallback>
                <p:oleObj name="Equation" r:id="rId2" imgW="165100" imgH="1905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5740" y="5022169"/>
                        <a:ext cx="232172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352250" y="4787615"/>
            <a:ext cx="485775" cy="63817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38026" y="4648312"/>
            <a:ext cx="404812" cy="139304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368822"/>
              </p:ext>
            </p:extLst>
          </p:nvPr>
        </p:nvGraphicFramePr>
        <p:xfrm>
          <a:off x="2667765" y="5022169"/>
          <a:ext cx="23217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" imgH="190500" progId="Equation.DSMT4">
                  <p:embed/>
                </p:oleObj>
              </mc:Choice>
              <mc:Fallback>
                <p:oleObj name="Equation" r:id="rId4" imgW="165100" imgH="1905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765" y="5022169"/>
                        <a:ext cx="232172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85204"/>
              </p:ext>
            </p:extLst>
          </p:nvPr>
        </p:nvGraphicFramePr>
        <p:xfrm>
          <a:off x="2918987" y="4776900"/>
          <a:ext cx="1964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" imgH="190500" progId="Equation.DSMT4">
                  <p:embed/>
                </p:oleObj>
              </mc:Choice>
              <mc:Fallback>
                <p:oleObj name="Equation" r:id="rId5" imgW="139700" imgH="1905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8987" y="4776900"/>
                        <a:ext cx="196454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383332" y="4792378"/>
            <a:ext cx="485775" cy="63817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69107" y="4653074"/>
            <a:ext cx="404812" cy="139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698846" y="3895825"/>
            <a:ext cx="561975" cy="7572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044395"/>
              </p:ext>
            </p:extLst>
          </p:nvPr>
        </p:nvGraphicFramePr>
        <p:xfrm>
          <a:off x="3698847" y="5026931"/>
          <a:ext cx="23217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100" imgH="190500" progId="Equation.DSMT4">
                  <p:embed/>
                </p:oleObj>
              </mc:Choice>
              <mc:Fallback>
                <p:oleObj name="Equation" r:id="rId7" imgW="165100" imgH="1905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8847" y="5026931"/>
                        <a:ext cx="232172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52064"/>
              </p:ext>
            </p:extLst>
          </p:nvPr>
        </p:nvGraphicFramePr>
        <p:xfrm>
          <a:off x="3950068" y="4753088"/>
          <a:ext cx="1964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700" imgH="190500" progId="Equation.DSMT4">
                  <p:embed/>
                </p:oleObj>
              </mc:Choice>
              <mc:Fallback>
                <p:oleObj name="Equation" r:id="rId8" imgW="139700" imgH="1905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0068" y="4753088"/>
                        <a:ext cx="196454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93322"/>
              </p:ext>
            </p:extLst>
          </p:nvPr>
        </p:nvGraphicFramePr>
        <p:xfrm>
          <a:off x="4048295" y="4023234"/>
          <a:ext cx="1964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700" imgH="190500" progId="Equation.DSMT4">
                  <p:embed/>
                </p:oleObj>
              </mc:Choice>
              <mc:Fallback>
                <p:oleObj name="Equation" r:id="rId9" imgW="139700" imgH="1905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48295" y="4023234"/>
                        <a:ext cx="196454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4604913" y="4797140"/>
            <a:ext cx="485775" cy="63817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90688" y="4657837"/>
            <a:ext cx="404812" cy="139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920427" y="3900587"/>
            <a:ext cx="561975" cy="75725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848990" y="3895824"/>
            <a:ext cx="71438" cy="55483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94039"/>
              </p:ext>
            </p:extLst>
          </p:nvPr>
        </p:nvGraphicFramePr>
        <p:xfrm>
          <a:off x="4920428" y="5031694"/>
          <a:ext cx="23217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100" imgH="190500" progId="Equation.DSMT4">
                  <p:embed/>
                </p:oleObj>
              </mc:Choice>
              <mc:Fallback>
                <p:oleObj name="Equation" r:id="rId11" imgW="165100" imgH="1905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0428" y="5031694"/>
                        <a:ext cx="232172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03209"/>
              </p:ext>
            </p:extLst>
          </p:nvPr>
        </p:nvGraphicFramePr>
        <p:xfrm>
          <a:off x="5171649" y="4757850"/>
          <a:ext cx="1964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700" imgH="190500" progId="Equation.DSMT4">
                  <p:embed/>
                </p:oleObj>
              </mc:Choice>
              <mc:Fallback>
                <p:oleObj name="Equation" r:id="rId12" imgW="139700" imgH="1905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1649" y="4757850"/>
                        <a:ext cx="196454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24401"/>
              </p:ext>
            </p:extLst>
          </p:nvPr>
        </p:nvGraphicFramePr>
        <p:xfrm>
          <a:off x="5269876" y="4027997"/>
          <a:ext cx="1964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700" imgH="190500" progId="Equation.DSMT4">
                  <p:embed/>
                </p:oleObj>
              </mc:Choice>
              <mc:Fallback>
                <p:oleObj name="Equation" r:id="rId13" imgW="139700" imgH="1905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9876" y="4027997"/>
                        <a:ext cx="196454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18990"/>
              </p:ext>
            </p:extLst>
          </p:nvPr>
        </p:nvGraphicFramePr>
        <p:xfrm>
          <a:off x="4579910" y="3900587"/>
          <a:ext cx="2143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400" imgH="190500" progId="Equation.DSMT4">
                  <p:embed/>
                </p:oleObj>
              </mc:Choice>
              <mc:Fallback>
                <p:oleObj name="Equation" r:id="rId14" imgW="152400" imgH="190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9910" y="3900587"/>
                        <a:ext cx="21431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6865314" y="4801903"/>
            <a:ext cx="485775" cy="63817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351089" y="4662599"/>
            <a:ext cx="404812" cy="139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180828" y="3905350"/>
            <a:ext cx="561975" cy="75725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09391" y="3900587"/>
            <a:ext cx="71438" cy="55483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865314" y="4455416"/>
            <a:ext cx="242888" cy="984662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989193"/>
              </p:ext>
            </p:extLst>
          </p:nvPr>
        </p:nvGraphicFramePr>
        <p:xfrm>
          <a:off x="7180829" y="5036456"/>
          <a:ext cx="23217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5100" imgH="190500" progId="Equation.DSMT4">
                  <p:embed/>
                </p:oleObj>
              </mc:Choice>
              <mc:Fallback>
                <p:oleObj name="Equation" r:id="rId16" imgW="165100" imgH="1905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0829" y="5036456"/>
                        <a:ext cx="232172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932676"/>
              </p:ext>
            </p:extLst>
          </p:nvPr>
        </p:nvGraphicFramePr>
        <p:xfrm>
          <a:off x="7432050" y="4762613"/>
          <a:ext cx="1964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700" imgH="190500" progId="Equation.DSMT4">
                  <p:embed/>
                </p:oleObj>
              </mc:Choice>
              <mc:Fallback>
                <p:oleObj name="Equation" r:id="rId17" imgW="139700" imgH="1905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2050" y="4762613"/>
                        <a:ext cx="196454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29951"/>
              </p:ext>
            </p:extLst>
          </p:nvPr>
        </p:nvGraphicFramePr>
        <p:xfrm>
          <a:off x="7530277" y="4032759"/>
          <a:ext cx="1964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700" imgH="190500" progId="Equation.DSMT4">
                  <p:embed/>
                </p:oleObj>
              </mc:Choice>
              <mc:Fallback>
                <p:oleObj name="Equation" r:id="rId18" imgW="139700" imgH="1905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30277" y="4032759"/>
                        <a:ext cx="196454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52194"/>
              </p:ext>
            </p:extLst>
          </p:nvPr>
        </p:nvGraphicFramePr>
        <p:xfrm>
          <a:off x="6840311" y="3905349"/>
          <a:ext cx="2143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400" imgH="190500" progId="Equation.DSMT4">
                  <p:embed/>
                </p:oleObj>
              </mc:Choice>
              <mc:Fallback>
                <p:oleObj name="Equation" r:id="rId19" imgW="152400" imgH="1905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40311" y="3905349"/>
                        <a:ext cx="21431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33474"/>
              </p:ext>
            </p:extLst>
          </p:nvPr>
        </p:nvGraphicFramePr>
        <p:xfrm>
          <a:off x="5830065" y="4903106"/>
          <a:ext cx="101798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900" imgH="190500" progId="Equation.DSMT4">
                  <p:embed/>
                </p:oleObj>
              </mc:Choice>
              <mc:Fallback>
                <p:oleObj name="Equation" r:id="rId20" imgW="723900" imgH="1905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30065" y="4903106"/>
                        <a:ext cx="101798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4929952" y="3737471"/>
            <a:ext cx="0" cy="81915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493589" y="3902984"/>
            <a:ext cx="671513" cy="1190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845495" y="3842246"/>
            <a:ext cx="143394" cy="133350"/>
          </a:xfrm>
          <a:custGeom>
            <a:avLst/>
            <a:gdLst>
              <a:gd name="connsiteX0" fmla="*/ 191192 w 191192"/>
              <a:gd name="connsiteY0" fmla="*/ 76200 h 177800"/>
              <a:gd name="connsiteX1" fmla="*/ 114992 w 191192"/>
              <a:gd name="connsiteY1" fmla="*/ 0 h 177800"/>
              <a:gd name="connsiteX2" fmla="*/ 692 w 191192"/>
              <a:gd name="connsiteY2" fmla="*/ 76200 h 177800"/>
              <a:gd name="connsiteX3" fmla="*/ 64192 w 191192"/>
              <a:gd name="connsiteY3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2" h="177800">
                <a:moveTo>
                  <a:pt x="191192" y="76200"/>
                </a:moveTo>
                <a:cubicBezTo>
                  <a:pt x="168967" y="38100"/>
                  <a:pt x="146742" y="0"/>
                  <a:pt x="114992" y="0"/>
                </a:cubicBezTo>
                <a:cubicBezTo>
                  <a:pt x="83242" y="0"/>
                  <a:pt x="9159" y="46567"/>
                  <a:pt x="692" y="76200"/>
                </a:cubicBezTo>
                <a:cubicBezTo>
                  <a:pt x="-7775" y="105833"/>
                  <a:pt x="64192" y="177800"/>
                  <a:pt x="64192" y="17780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251297" y="3927970"/>
            <a:ext cx="0" cy="8941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82761" y="4648312"/>
            <a:ext cx="94178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4179265" y="4525130"/>
            <a:ext cx="180975" cy="117215"/>
          </a:xfrm>
          <a:custGeom>
            <a:avLst/>
            <a:gdLst>
              <a:gd name="connsiteX0" fmla="*/ 241300 w 241300"/>
              <a:gd name="connsiteY0" fmla="*/ 156287 h 156287"/>
              <a:gd name="connsiteX1" fmla="*/ 139700 w 241300"/>
              <a:gd name="connsiteY1" fmla="*/ 3887 h 156287"/>
              <a:gd name="connsiteX2" fmla="*/ 0 w 241300"/>
              <a:gd name="connsiteY2" fmla="*/ 41987 h 15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156287">
                <a:moveTo>
                  <a:pt x="241300" y="156287"/>
                </a:moveTo>
                <a:cubicBezTo>
                  <a:pt x="210608" y="89612"/>
                  <a:pt x="179917" y="22937"/>
                  <a:pt x="139700" y="3887"/>
                </a:cubicBezTo>
                <a:cubicBezTo>
                  <a:pt x="99483" y="-15163"/>
                  <a:pt x="0" y="41987"/>
                  <a:pt x="0" y="4198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842787" y="4299459"/>
            <a:ext cx="0" cy="67627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79077" y="4801903"/>
            <a:ext cx="6744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93798" y="4695924"/>
            <a:ext cx="0" cy="8941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30087" y="5416265"/>
            <a:ext cx="94178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533100" y="5251955"/>
            <a:ext cx="76200" cy="152400"/>
          </a:xfrm>
          <a:custGeom>
            <a:avLst/>
            <a:gdLst>
              <a:gd name="connsiteX0" fmla="*/ 101600 w 101600"/>
              <a:gd name="connsiteY0" fmla="*/ 203200 h 203200"/>
              <a:gd name="connsiteX1" fmla="*/ 76200 w 101600"/>
              <a:gd name="connsiteY1" fmla="*/ 101600 h 203200"/>
              <a:gd name="connsiteX2" fmla="*/ 0 w 1016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03200">
                <a:moveTo>
                  <a:pt x="101600" y="203200"/>
                </a:moveTo>
                <a:cubicBezTo>
                  <a:pt x="97366" y="169333"/>
                  <a:pt x="93133" y="135467"/>
                  <a:pt x="76200" y="101600"/>
                </a:cubicBezTo>
                <a:cubicBezTo>
                  <a:pt x="59267" y="67733"/>
                  <a:pt x="29633" y="33866"/>
                  <a:pt x="0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864717" y="4299460"/>
            <a:ext cx="0" cy="130374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710531" y="5429372"/>
            <a:ext cx="94178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79315" y="5753735"/>
            <a:ext cx="31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(using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cm. stick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protractor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9" name="Freeform 48"/>
          <p:cNvSpPr/>
          <p:nvPr/>
        </p:nvSpPr>
        <p:spPr>
          <a:xfrm>
            <a:off x="6106190" y="5204321"/>
            <a:ext cx="162588" cy="323850"/>
          </a:xfrm>
          <a:custGeom>
            <a:avLst/>
            <a:gdLst>
              <a:gd name="connsiteX0" fmla="*/ 190633 w 216784"/>
              <a:gd name="connsiteY0" fmla="*/ 0 h 431800"/>
              <a:gd name="connsiteX1" fmla="*/ 133 w 216784"/>
              <a:gd name="connsiteY1" fmla="*/ 152400 h 431800"/>
              <a:gd name="connsiteX2" fmla="*/ 216033 w 216784"/>
              <a:gd name="connsiteY2" fmla="*/ 266700 h 431800"/>
              <a:gd name="connsiteX3" fmla="*/ 76333 w 216784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" h="431800">
                <a:moveTo>
                  <a:pt x="190633" y="0"/>
                </a:moveTo>
                <a:cubicBezTo>
                  <a:pt x="93266" y="53975"/>
                  <a:pt x="-4100" y="107950"/>
                  <a:pt x="133" y="152400"/>
                </a:cubicBezTo>
                <a:cubicBezTo>
                  <a:pt x="4366" y="196850"/>
                  <a:pt x="203333" y="220133"/>
                  <a:pt x="216033" y="266700"/>
                </a:cubicBezTo>
                <a:cubicBezTo>
                  <a:pt x="228733" y="313267"/>
                  <a:pt x="76333" y="431800"/>
                  <a:pt x="76333" y="431800"/>
                </a:cubicBezTo>
              </a:path>
            </a:pathLst>
          </a:cu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37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97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  </a:t>
            </a:r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VECTORS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57" y="1072201"/>
            <a:ext cx="852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Vectors </a:t>
            </a:r>
            <a:r>
              <a:rPr lang="en-US" sz="2400" dirty="0">
                <a:latin typeface="Times New Roman"/>
                <a:cs typeface="Times New Roman"/>
              </a:rPr>
              <a:t>(defined in </a:t>
            </a:r>
            <a:r>
              <a:rPr lang="en-US" sz="2400" i="1" dirty="0">
                <a:latin typeface="Times New Roman"/>
                <a:cs typeface="Times New Roman"/>
              </a:rPr>
              <a:t>polar notation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endParaRPr lang="en-US" sz="2400" dirty="0">
              <a:latin typeface="Apple Chancery"/>
              <a:cs typeface="Apple Chancery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03288" y="1778000"/>
          <a:ext cx="19669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241300" progId="Equation.DSMT4">
                  <p:embed/>
                </p:oleObj>
              </mc:Choice>
              <mc:Fallback>
                <p:oleObj name="Equation" r:id="rId2" imgW="1054100" imgH="2413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3288" y="1778000"/>
                        <a:ext cx="196691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92501" y="1784886"/>
            <a:ext cx="534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(a force whose magnitude is 8 </a:t>
            </a:r>
            <a:r>
              <a:rPr lang="en-US" sz="2000" dirty="0" err="1">
                <a:latin typeface="Times New Roman"/>
                <a:cs typeface="Times New Roman"/>
              </a:rPr>
              <a:t>newtons</a:t>
            </a:r>
            <a:r>
              <a:rPr lang="en-US" sz="2000" dirty="0">
                <a:latin typeface="Times New Roman"/>
                <a:cs typeface="Times New Roman"/>
              </a:rPr>
              <a:t> oriented at an angle of 125 degrees relative to the +x-axis)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30557" y="5334000"/>
          <a:ext cx="30813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304800" progId="Equation.DSMT4">
                  <p:embed/>
                </p:oleObj>
              </mc:Choice>
              <mc:Fallback>
                <p:oleObj name="Equation" r:id="rId4" imgW="1651000" imgH="304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557" y="5334000"/>
                        <a:ext cx="308133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73819" y="5386130"/>
            <a:ext cx="534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(this is really the addition of a mini-vector of magnitude 3 m/s in the x-direction and a min-vector of magnitude 4 in the minus y-direction)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852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4.)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057" y="2723201"/>
            <a:ext cx="852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Vectors </a:t>
            </a:r>
            <a:r>
              <a:rPr lang="en-US" sz="2400" dirty="0">
                <a:latin typeface="Times New Roman"/>
                <a:cs typeface="Times New Roman"/>
              </a:rPr>
              <a:t>(defined in </a:t>
            </a:r>
            <a:r>
              <a:rPr lang="en-US" sz="2400" i="1" dirty="0">
                <a:latin typeface="Times New Roman"/>
                <a:cs typeface="Times New Roman"/>
              </a:rPr>
              <a:t>unit vector notation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endParaRPr lang="en-US" sz="2400" dirty="0"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151" y="3354130"/>
            <a:ext cx="534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 vector with magnitude ONE defined to be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x-direction </a:t>
            </a:r>
            <a:r>
              <a:rPr lang="en-US" sz="2000" dirty="0">
                <a:latin typeface="Times New Roman"/>
                <a:cs typeface="Times New Roman"/>
              </a:rPr>
              <a:t>is called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UNIT VECTOR in the x-direction</a:t>
            </a:r>
            <a:r>
              <a:rPr lang="en-US" sz="2000" dirty="0">
                <a:latin typeface="Times New Roman"/>
                <a:cs typeface="Times New Roman"/>
              </a:rPr>
              <a:t>.  It’s symbol is    (pronounced “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-hat”). The unit vector in the y-direction is   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08364" y="3936405"/>
          <a:ext cx="1905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" imgH="203200" progId="Equation.DSMT4">
                  <p:embed/>
                </p:oleObj>
              </mc:Choice>
              <mc:Fallback>
                <p:oleObj name="Equation" r:id="rId6" imgW="101600" imgH="203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8364" y="3936405"/>
                        <a:ext cx="190500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7526855" y="3043071"/>
            <a:ext cx="0" cy="164799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93758" y="4056273"/>
            <a:ext cx="206619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293092" y="2932942"/>
          <a:ext cx="167163" cy="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7000" imgH="165100" progId="Equation.DSMT4">
                  <p:embed/>
                </p:oleObj>
              </mc:Choice>
              <mc:Fallback>
                <p:oleObj name="Equation" r:id="rId8" imgW="1270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092" y="2932942"/>
                        <a:ext cx="167163" cy="21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446225" y="4099357"/>
          <a:ext cx="170648" cy="17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000" imgH="127000" progId="Equation.DSMT4">
                  <p:embed/>
                </p:oleObj>
              </mc:Choice>
              <mc:Fallback>
                <p:oleObj name="Equation" r:id="rId10" imgW="127000" imgH="1270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46225" y="4099357"/>
                        <a:ext cx="170648" cy="170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797800" y="4056273"/>
          <a:ext cx="1905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00" imgH="203200" progId="Equation.DSMT4">
                  <p:embed/>
                </p:oleObj>
              </mc:Choice>
              <mc:Fallback>
                <p:oleObj name="Equation" r:id="rId12" imgW="101600" imgH="203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97800" y="4056273"/>
                        <a:ext cx="190500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7531084" y="3354130"/>
            <a:ext cx="2" cy="70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250113" y="3522663"/>
          <a:ext cx="190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600" imgH="241300" progId="Equation.DSMT4">
                  <p:embed/>
                </p:oleObj>
              </mc:Choice>
              <mc:Fallback>
                <p:oleObj name="Equation" r:id="rId14" imgW="101600" imgH="2413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50113" y="3522663"/>
                        <a:ext cx="1905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5400000" flipV="1">
            <a:off x="7899384" y="3709730"/>
            <a:ext cx="2" cy="70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525963" y="4240213"/>
          <a:ext cx="190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600" imgH="241300" progId="Equation.DSMT4">
                  <p:embed/>
                </p:oleObj>
              </mc:Choice>
              <mc:Fallback>
                <p:oleObj name="Equation" r:id="rId16" imgW="101600" imgH="2413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5963" y="4240213"/>
                        <a:ext cx="1905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6849" y="4795520"/>
            <a:ext cx="8642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 vector framed in Cartesian coordinates in </a:t>
            </a:r>
            <a:r>
              <a:rPr lang="en-US" sz="2000" i="1" dirty="0">
                <a:latin typeface="Times New Roman"/>
                <a:cs typeface="Times New Roman"/>
              </a:rPr>
              <a:t>unit vector notation </a:t>
            </a:r>
            <a:r>
              <a:rPr lang="en-US" sz="2000" dirty="0">
                <a:latin typeface="Times New Roman"/>
                <a:cs typeface="Times New Roman"/>
              </a:rPr>
              <a:t>might look like:</a:t>
            </a:r>
          </a:p>
        </p:txBody>
      </p:sp>
    </p:spTree>
    <p:extLst>
      <p:ext uri="{BB962C8B-B14F-4D97-AF65-F5344CB8AC3E}">
        <p14:creationId xmlns:p14="http://schemas.microsoft.com/office/powerpoint/2010/main" val="39970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 do we go from polar to unit vector notation?</a:t>
            </a:r>
          </a:p>
          <a:p>
            <a:pPr lvl="1"/>
            <a:r>
              <a:rPr lang="en-US" sz="2000" dirty="0"/>
              <a:t>Example 1: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63823"/>
              </p:ext>
            </p:extLst>
          </p:nvPr>
        </p:nvGraphicFramePr>
        <p:xfrm>
          <a:off x="1872231" y="2673974"/>
          <a:ext cx="2756920" cy="34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203200" progId="Equation.DSMT4">
                  <p:embed/>
                </p:oleObj>
              </mc:Choice>
              <mc:Fallback>
                <p:oleObj name="Equation" r:id="rId2" imgW="1600200" imgH="203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2231" y="2673974"/>
                        <a:ext cx="2756920" cy="348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26761" y="3301037"/>
          <a:ext cx="625078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500" imgH="279400" progId="Equation.DSMT4">
                  <p:embed/>
                </p:oleObj>
              </mc:Choice>
              <mc:Fallback>
                <p:oleObj name="Equation" r:id="rId4" imgW="444500" imgH="279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6761" y="3301037"/>
                        <a:ext cx="625078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979319" y="2958533"/>
            <a:ext cx="1395079" cy="183275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79319" y="2707422"/>
            <a:ext cx="0" cy="25679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509165" y="4776146"/>
            <a:ext cx="27046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379377" y="4304268"/>
            <a:ext cx="218836" cy="437672"/>
          </a:xfrm>
          <a:custGeom>
            <a:avLst/>
            <a:gdLst>
              <a:gd name="connsiteX0" fmla="*/ 101600 w 101600"/>
              <a:gd name="connsiteY0" fmla="*/ 203200 h 203200"/>
              <a:gd name="connsiteX1" fmla="*/ 76200 w 101600"/>
              <a:gd name="connsiteY1" fmla="*/ 101600 h 203200"/>
              <a:gd name="connsiteX2" fmla="*/ 0 w 1016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03200">
                <a:moveTo>
                  <a:pt x="101600" y="203200"/>
                </a:moveTo>
                <a:cubicBezTo>
                  <a:pt x="97366" y="169333"/>
                  <a:pt x="93133" y="135467"/>
                  <a:pt x="76200" y="101600"/>
                </a:cubicBezTo>
                <a:cubicBezTo>
                  <a:pt x="59267" y="67733"/>
                  <a:pt x="29633" y="33866"/>
                  <a:pt x="0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98213" y="4304268"/>
          <a:ext cx="678656" cy="28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600" imgH="203200" progId="Equation.DSMT4">
                  <p:embed/>
                </p:oleObj>
              </mc:Choice>
              <mc:Fallback>
                <p:oleObj name="Equation" r:id="rId6" imgW="4826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8213" y="4304268"/>
                        <a:ext cx="678656" cy="28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6036469" y="4772214"/>
            <a:ext cx="1296077" cy="39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32546" y="3113185"/>
            <a:ext cx="0" cy="16810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59480" y="4803807"/>
          <a:ext cx="67746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600" imgH="241300" progId="Equation.DSMT4">
                  <p:embed/>
                </p:oleObj>
              </mc:Choice>
              <mc:Fallback>
                <p:oleObj name="Equation" r:id="rId8" imgW="482600" imgH="2413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9480" y="4803807"/>
                        <a:ext cx="67746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47747" y="3779645"/>
          <a:ext cx="677466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600" imgH="279400" progId="Equation.DSMT4">
                  <p:embed/>
                </p:oleObj>
              </mc:Choice>
              <mc:Fallback>
                <p:oleObj name="Equation" r:id="rId10" imgW="4826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47747" y="3779645"/>
                        <a:ext cx="677466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1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Vector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do we go from polar to unit vector notation?</a:t>
            </a:r>
          </a:p>
          <a:p>
            <a:pPr lvl="1"/>
            <a:r>
              <a:rPr lang="en-US" sz="2000" dirty="0">
                <a:latin typeface="+mj-lt"/>
              </a:rPr>
              <a:t>Example 1: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72384"/>
              </p:ext>
            </p:extLst>
          </p:nvPr>
        </p:nvGraphicFramePr>
        <p:xfrm>
          <a:off x="1921995" y="2616200"/>
          <a:ext cx="2707155" cy="34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203200" progId="Equation.DSMT4">
                  <p:embed/>
                </p:oleObj>
              </mc:Choice>
              <mc:Fallback>
                <p:oleObj name="Equation" r:id="rId2" imgW="1600200" imgH="203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1995" y="2616200"/>
                        <a:ext cx="2707155" cy="34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26761" y="3301037"/>
          <a:ext cx="625078" cy="3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500" imgH="279400" progId="Equation.DSMT4">
                  <p:embed/>
                </p:oleObj>
              </mc:Choice>
              <mc:Fallback>
                <p:oleObj name="Equation" r:id="rId4" imgW="444500" imgH="279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6761" y="3301037"/>
                        <a:ext cx="625078" cy="3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979319" y="2958533"/>
            <a:ext cx="1395079" cy="183275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79319" y="2707422"/>
            <a:ext cx="0" cy="25679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509165" y="4776146"/>
            <a:ext cx="27046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379377" y="4304268"/>
            <a:ext cx="218836" cy="437672"/>
          </a:xfrm>
          <a:custGeom>
            <a:avLst/>
            <a:gdLst>
              <a:gd name="connsiteX0" fmla="*/ 101600 w 101600"/>
              <a:gd name="connsiteY0" fmla="*/ 203200 h 203200"/>
              <a:gd name="connsiteX1" fmla="*/ 76200 w 101600"/>
              <a:gd name="connsiteY1" fmla="*/ 101600 h 203200"/>
              <a:gd name="connsiteX2" fmla="*/ 0 w 101600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03200">
                <a:moveTo>
                  <a:pt x="101600" y="203200"/>
                </a:moveTo>
                <a:cubicBezTo>
                  <a:pt x="97366" y="169333"/>
                  <a:pt x="93133" y="135467"/>
                  <a:pt x="76200" y="101600"/>
                </a:cubicBezTo>
                <a:cubicBezTo>
                  <a:pt x="59267" y="67733"/>
                  <a:pt x="29633" y="33866"/>
                  <a:pt x="0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98213" y="4304268"/>
          <a:ext cx="678656" cy="28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600" imgH="203200" progId="Equation.DSMT4">
                  <p:embed/>
                </p:oleObj>
              </mc:Choice>
              <mc:Fallback>
                <p:oleObj name="Equation" r:id="rId6" imgW="4826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8213" y="4304268"/>
                        <a:ext cx="678656" cy="28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979318" y="4776146"/>
            <a:ext cx="1353228" cy="332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32546" y="3113185"/>
            <a:ext cx="0" cy="16810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59480" y="4803807"/>
          <a:ext cx="67746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600" imgH="241300" progId="Equation.DSMT4">
                  <p:embed/>
                </p:oleObj>
              </mc:Choice>
              <mc:Fallback>
                <p:oleObj name="Equation" r:id="rId8" imgW="482600" imgH="2413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9480" y="4803807"/>
                        <a:ext cx="67746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47747" y="3779645"/>
          <a:ext cx="677466" cy="3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600" imgH="279400" progId="Equation.DSMT4">
                  <p:embed/>
                </p:oleObj>
              </mc:Choice>
              <mc:Fallback>
                <p:oleObj name="Equation" r:id="rId10" imgW="4826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47747" y="3779645"/>
                        <a:ext cx="677466" cy="39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55258"/>
              </p:ext>
            </p:extLst>
          </p:nvPr>
        </p:nvGraphicFramePr>
        <p:xfrm>
          <a:off x="1595943" y="3566080"/>
          <a:ext cx="3033974" cy="170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66900" imgH="1054100" progId="Equation.DSMT4">
                  <p:embed/>
                </p:oleObj>
              </mc:Choice>
              <mc:Fallback>
                <p:oleObj name="Equation" r:id="rId12" imgW="1866900" imgH="10541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5943" y="3566080"/>
                        <a:ext cx="3033974" cy="1709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30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33449</TotalTime>
  <Words>810</Words>
  <Application>Microsoft Macintosh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Apple Chancery</vt:lpstr>
      <vt:lpstr>Arial</vt:lpstr>
      <vt:lpstr>Calibri</vt:lpstr>
      <vt:lpstr>Cambria Math</vt:lpstr>
      <vt:lpstr>Palatino Linotype</vt:lpstr>
      <vt:lpstr>Times New Roman</vt:lpstr>
      <vt:lpstr>Office Theme</vt:lpstr>
      <vt:lpstr>Equation</vt:lpstr>
      <vt:lpstr>General announcements</vt:lpstr>
      <vt:lpstr>Vectors and scalars</vt:lpstr>
      <vt:lpstr>Graphical addition of vectors</vt:lpstr>
      <vt:lpstr>Vector odds n’ ends</vt:lpstr>
      <vt:lpstr>Graphical manipulation</vt:lpstr>
      <vt:lpstr>Graphical manipulation</vt:lpstr>
      <vt:lpstr>PowerPoint Presentation</vt:lpstr>
      <vt:lpstr>Vector conversions</vt:lpstr>
      <vt:lpstr>Vector conversions</vt:lpstr>
      <vt:lpstr>Vector conversions</vt:lpstr>
      <vt:lpstr>Vector conversions</vt:lpstr>
      <vt:lpstr>Vector conversions</vt:lpstr>
      <vt:lpstr>Vector conversions</vt:lpstr>
      <vt:lpstr>Vector conversions</vt:lpstr>
      <vt:lpstr>Vector conversions</vt:lpstr>
      <vt:lpstr>Vector conversions</vt:lpstr>
      <vt:lpstr>Force table mini-lab</vt:lpstr>
      <vt:lpstr>Why bother with vectors?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Craig Fletcher</cp:lastModifiedBy>
  <cp:revision>696</cp:revision>
  <cp:lastPrinted>2019-09-06T22:06:08Z</cp:lastPrinted>
  <dcterms:created xsi:type="dcterms:W3CDTF">2017-08-16T17:34:12Z</dcterms:created>
  <dcterms:modified xsi:type="dcterms:W3CDTF">2023-09-07T19:21:54Z</dcterms:modified>
</cp:coreProperties>
</file>